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90" r:id="rId13"/>
    <p:sldId id="294" r:id="rId14"/>
    <p:sldId id="269" r:id="rId15"/>
    <p:sldId id="270" r:id="rId16"/>
    <p:sldId id="271" r:id="rId17"/>
    <p:sldId id="263" r:id="rId18"/>
    <p:sldId id="264" r:id="rId19"/>
    <p:sldId id="272" r:id="rId20"/>
    <p:sldId id="275" r:id="rId21"/>
    <p:sldId id="292" r:id="rId22"/>
    <p:sldId id="288" r:id="rId23"/>
    <p:sldId id="278" r:id="rId24"/>
    <p:sldId id="295" r:id="rId25"/>
    <p:sldId id="293" r:id="rId26"/>
    <p:sldId id="273" r:id="rId27"/>
    <p:sldId id="281" r:id="rId28"/>
    <p:sldId id="283" r:id="rId29"/>
    <p:sldId id="274" r:id="rId30"/>
    <p:sldId id="286" r:id="rId31"/>
    <p:sldId id="279" r:id="rId32"/>
    <p:sldId id="285" r:id="rId33"/>
    <p:sldId id="277" r:id="rId34"/>
    <p:sldId id="296" r:id="rId35"/>
    <p:sldId id="280" r:id="rId36"/>
    <p:sldId id="284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CD6"/>
    <a:srgbClr val="C2CF20"/>
    <a:srgbClr val="7B68DC"/>
    <a:srgbClr val="917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9FBB1A-B9CD-41BE-871F-672C8841D25B}">
  <a:tblStyle styleId="{1F9FBB1A-B9CD-41BE-871F-672C8841D2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1"/>
    <p:restoredTop sz="83146"/>
  </p:normalViewPr>
  <p:slideViewPr>
    <p:cSldViewPr snapToGrid="0" snapToObjects="1">
      <p:cViewPr varScale="1">
        <p:scale>
          <a:sx n="129" d="100"/>
          <a:sy n="129" d="100"/>
        </p:scale>
        <p:origin x="7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969553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66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805fe701b_1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g10805fe701b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318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805fe701b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하이라이트</a:t>
            </a:r>
            <a:r>
              <a:rPr lang="en-US" altLang="ko-KR" dirty="0"/>
              <a:t>!!!</a:t>
            </a:r>
            <a:endParaRPr lang="en" altLang="ko-Kore-KR" strike="noStrike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trike="noStrike" dirty="0" err="1">
                <a:effectLst/>
              </a:rPr>
              <a:t>ICNet</a:t>
            </a:r>
            <a:r>
              <a:rPr lang="en" altLang="ko-Kore-KR" strike="noStrike" dirty="0">
                <a:effectLst/>
              </a:rPr>
              <a:t> : </a:t>
            </a:r>
            <a:r>
              <a:rPr lang="en" altLang="ko-Kore-KR" strike="noStrike" dirty="0" err="1">
                <a:effectLst/>
              </a:rPr>
              <a:t>PSPNet</a:t>
            </a:r>
            <a:r>
              <a:rPr lang="en" altLang="ko-Kore-KR" strike="noStrike" dirty="0">
                <a:effectLst/>
              </a:rPr>
              <a:t> </a:t>
            </a:r>
            <a:r>
              <a:rPr lang="ko-KR" altLang="en-US" strike="noStrike" dirty="0">
                <a:effectLst/>
              </a:rPr>
              <a:t>을 </a:t>
            </a:r>
            <a:r>
              <a:rPr lang="en" altLang="ko-Kore-KR" strike="noStrike" dirty="0">
                <a:effectLst/>
              </a:rPr>
              <a:t>real-time segmentation </a:t>
            </a:r>
            <a:r>
              <a:rPr lang="ko-KR" altLang="en-US" strike="noStrike" dirty="0" err="1">
                <a:effectLst/>
              </a:rPr>
              <a:t>으로</a:t>
            </a:r>
            <a:r>
              <a:rPr lang="ko-KR" altLang="en-US" strike="noStrike" dirty="0">
                <a:effectLst/>
              </a:rPr>
              <a:t> 수행할 수 있도록 개조한 모델로서 저해상도 이미지에서는 </a:t>
            </a:r>
            <a:r>
              <a:rPr lang="en" altLang="ko-Kore-KR" strike="noStrike" dirty="0" err="1">
                <a:effectLst/>
              </a:rPr>
              <a:t>PSPNet</a:t>
            </a:r>
            <a:r>
              <a:rPr lang="en" altLang="ko-Kore-KR" strike="noStrike" dirty="0">
                <a:effectLst/>
              </a:rPr>
              <a:t> </a:t>
            </a:r>
            <a:r>
              <a:rPr lang="ko-KR" altLang="en-US" strike="noStrike" dirty="0">
                <a:effectLst/>
              </a:rPr>
              <a:t>을 적용하여 </a:t>
            </a:r>
            <a:r>
              <a:rPr lang="en" altLang="ko-Kore-KR" strike="noStrike" dirty="0">
                <a:effectLst/>
              </a:rPr>
              <a:t>semantic information </a:t>
            </a:r>
            <a:r>
              <a:rPr lang="ko-KR" altLang="en-US" strike="noStrike" dirty="0">
                <a:effectLst/>
              </a:rPr>
              <a:t>을 추출하고</a:t>
            </a:r>
            <a:r>
              <a:rPr lang="en-US" altLang="ko-KR" strike="noStrike" dirty="0">
                <a:effectLst/>
              </a:rPr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trike="noStrike" dirty="0">
                <a:effectLst/>
              </a:rPr>
              <a:t>고해상도 이미지는 적은 </a:t>
            </a:r>
            <a:r>
              <a:rPr lang="en" altLang="ko-Kore-KR" strike="noStrike" dirty="0">
                <a:effectLst/>
              </a:rPr>
              <a:t>conv </a:t>
            </a:r>
            <a:r>
              <a:rPr lang="ko-KR" altLang="en-US" strike="noStrike" dirty="0">
                <a:effectLst/>
              </a:rPr>
              <a:t>연산</a:t>
            </a:r>
            <a:r>
              <a:rPr lang="en-US" altLang="ko-KR" strike="noStrike" dirty="0">
                <a:effectLst/>
              </a:rPr>
              <a:t>(17,3)</a:t>
            </a:r>
            <a:r>
              <a:rPr lang="ko-KR" altLang="en-US" strike="noStrike" dirty="0">
                <a:effectLst/>
              </a:rPr>
              <a:t>을 통해 학습한 정보를 합쳐주는 과정을 통해 </a:t>
            </a:r>
            <a:r>
              <a:rPr lang="en" altLang="ko-Kore-KR" strike="noStrike" dirty="0">
                <a:effectLst/>
              </a:rPr>
              <a:t>inference </a:t>
            </a:r>
            <a:r>
              <a:rPr lang="ko-KR" altLang="en-US" strike="noStrike" dirty="0">
                <a:effectLst/>
              </a:rPr>
              <a:t>속도에 비해 좋은 성능을 기대할 수 있다</a:t>
            </a:r>
            <a:r>
              <a:rPr lang="en-US" altLang="ko-KR" strike="noStrike" dirty="0">
                <a:effectLst/>
              </a:rPr>
              <a:t>.</a:t>
            </a:r>
            <a:endParaRPr strike="noStrike" dirty="0"/>
          </a:p>
        </p:txBody>
      </p:sp>
      <p:sp>
        <p:nvSpPr>
          <p:cNvPr id="247" name="Google Shape;247;g10805fe701b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18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805fe701b_2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/>
              <a:t>yolov5 : Backbone : CSP-Darknet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 err="1"/>
              <a:t>CSPNet</a:t>
            </a:r>
            <a:r>
              <a:rPr lang="en" altLang="ko-Kore-KR" dirty="0"/>
              <a:t> Block </a:t>
            </a:r>
            <a:r>
              <a:rPr lang="ko-KR" altLang="en-US" dirty="0"/>
              <a:t>을 사용하여 </a:t>
            </a:r>
            <a:r>
              <a:rPr lang="en" altLang="ko-Kore-KR" dirty="0" err="1"/>
              <a:t>DenseNet</a:t>
            </a:r>
            <a:r>
              <a:rPr lang="ko-KR" altLang="en-US" dirty="0"/>
              <a:t>의 </a:t>
            </a:r>
            <a:r>
              <a:rPr lang="ko-KR" altLang="en-US" dirty="0" err="1"/>
              <a:t>출력값을</a:t>
            </a:r>
            <a:r>
              <a:rPr lang="ko-KR" altLang="en-US" dirty="0"/>
              <a:t> 연결을 통한 재사용을 유지하면서 </a:t>
            </a:r>
            <a:r>
              <a:rPr lang="en" altLang="ko-Kore-KR" dirty="0"/>
              <a:t>gradient information</a:t>
            </a:r>
            <a:r>
              <a:rPr lang="ko-KR" altLang="en-US" dirty="0"/>
              <a:t>이 많아지는 것을 방지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 프레임에 등장한 개체를 이용하여 다음 프레임의 개체의 위치를 예측하고 측정하는 칼만 필터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예측한 개체가 동일한지를 판단하는 </a:t>
            </a:r>
            <a:r>
              <a:rPr lang="ko-KR" altLang="en-US" dirty="0" err="1"/>
              <a:t>헝가리안</a:t>
            </a:r>
            <a:r>
              <a:rPr lang="ko-KR" altLang="en-US" dirty="0"/>
              <a:t> 알고리즘을 사용하는 </a:t>
            </a:r>
            <a:r>
              <a:rPr lang="ko-KR" altLang="en-US" dirty="0" err="1"/>
              <a:t>트랙킹</a:t>
            </a:r>
            <a:r>
              <a:rPr lang="ko-KR" altLang="en-US" dirty="0"/>
              <a:t> 알고리즘</a:t>
            </a:r>
            <a:endParaRPr dirty="0"/>
          </a:p>
        </p:txBody>
      </p:sp>
      <p:sp>
        <p:nvSpPr>
          <p:cNvPr id="247" name="Google Shape;247;g10805fe701b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824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99370079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109937007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1267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805fe701b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간결한 문법과 자동으로 생성되는 </a:t>
            </a:r>
            <a:r>
              <a:rPr lang="en" altLang="ko-Kore-KR" dirty="0"/>
              <a:t>documentation,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 err="1"/>
              <a:t>wsgi</a:t>
            </a:r>
            <a:r>
              <a:rPr lang="en" altLang="ko-Kore-KR" dirty="0"/>
              <a:t>() </a:t>
            </a:r>
            <a:r>
              <a:rPr lang="ko-KR" altLang="en-US" dirty="0"/>
              <a:t>의 문제점으로 제기되는 단일 동기 호출 방식을 비동기 방식을 지원함으로서 </a:t>
            </a:r>
            <a:r>
              <a:rPr lang="en" altLang="ko-Kore-KR" dirty="0" err="1"/>
              <a:t>websocket</a:t>
            </a:r>
            <a:r>
              <a:rPr lang="en" altLang="ko-Kore-KR" dirty="0"/>
              <a:t> </a:t>
            </a:r>
            <a:r>
              <a:rPr lang="ko-KR" altLang="en-US" dirty="0"/>
              <a:t>과 같은 긴 </a:t>
            </a:r>
            <a:r>
              <a:rPr lang="en" altLang="ko-Kore-KR" dirty="0"/>
              <a:t>connection </a:t>
            </a:r>
            <a:r>
              <a:rPr lang="ko-KR" altLang="en-US" dirty="0"/>
              <a:t>에 대한 응답도 지원할 수 있게 되었다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55" name="Google Shape;255;g10805fe701b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4756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805fe701b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다양한 배포 환경에서 </a:t>
            </a:r>
            <a:r>
              <a:rPr lang="en" altLang="ko-Kore-KR" dirty="0"/>
              <a:t>Inference </a:t>
            </a:r>
            <a:r>
              <a:rPr lang="ko-KR" altLang="en-US" dirty="0"/>
              <a:t>할 수 있도록 합니다</a:t>
            </a:r>
            <a:endParaRPr dirty="0"/>
          </a:p>
        </p:txBody>
      </p:sp>
      <p:sp>
        <p:nvSpPr>
          <p:cNvPr id="265" name="Google Shape;265;g10805fe701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2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960d49d4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0960d49d4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158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805fe701b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0805fe701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762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960d49d48_1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g10960d49d48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3438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805fe701b_2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0805fe701b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16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234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805fe701b_1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ore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거동이 불편한 사람들을 위한 신호 연장 (안전)</a:t>
            </a:r>
            <a:endParaRPr dirty="0"/>
          </a:p>
        </p:txBody>
      </p:sp>
      <p:sp>
        <p:nvSpPr>
          <p:cNvPr id="317" name="Google Shape;317;g10805fe701b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491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805fe701b_1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ore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불필요한 보행 신호 최소화 (원활한 교통 흐름)</a:t>
            </a:r>
            <a:endParaRPr dirty="0"/>
          </a:p>
        </p:txBody>
      </p:sp>
      <p:sp>
        <p:nvSpPr>
          <p:cNvPr id="317" name="Google Shape;317;g10805fe701b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605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학습에 사용될 데이터의 이미지 별 횡단보도 분포를 파악하여 다음과 같이 나누어 학습</a:t>
            </a:r>
            <a:endParaRPr dirty="0"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296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하이라이트</a:t>
            </a:r>
            <a:r>
              <a:rPr lang="en-US" altLang="ko-KR" dirty="0"/>
              <a:t>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모델의 성능을 확인해보니 라벨 노이즈가 될만한 것들 존재해서 삭제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성능이 잘 나오지 않아 데이터 추가</a:t>
            </a:r>
            <a:r>
              <a:rPr lang="en-US" altLang="ko-KR" dirty="0"/>
              <a:t>(1300-&gt;1700</a:t>
            </a:r>
            <a:r>
              <a:rPr lang="ko-KR" altLang="en-US" dirty="0"/>
              <a:t>장 추가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/>
              <a:t>v3: </a:t>
            </a:r>
            <a:r>
              <a:rPr lang="ko-KR" altLang="en-US" dirty="0"/>
              <a:t>실제 적용되는 환경에서 잘 추론하도록 하기 위해 자동차 시점에서 바라보는 횡단보도 </a:t>
            </a:r>
            <a:r>
              <a:rPr lang="ko-KR" altLang="en-US" dirty="0" err="1"/>
              <a:t>데이터셋</a:t>
            </a:r>
            <a:r>
              <a:rPr lang="ko-KR" altLang="en-US" dirty="0"/>
              <a:t> 추가했다</a:t>
            </a:r>
            <a:r>
              <a:rPr lang="en-US" altLang="ko-KR" dirty="0"/>
              <a:t>. </a:t>
            </a:r>
            <a:r>
              <a:rPr lang="ko-KR" altLang="en-US" dirty="0"/>
              <a:t>영상 데이터셋이어서 연속되는 이미지들은 삭제함</a:t>
            </a:r>
            <a:endParaRPr dirty="0"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086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실제 </a:t>
            </a:r>
            <a:r>
              <a:rPr lang="en" altLang="ko-Kore-KR" dirty="0"/>
              <a:t>inference </a:t>
            </a:r>
            <a:r>
              <a:rPr lang="ko-KR" altLang="en-US" dirty="0"/>
              <a:t>하는 환경과 학습한 이미지의 환경이 달라서 얻어낸 결과가 절대</a:t>
            </a:r>
            <a:r>
              <a:rPr lang="en-US" altLang="ko-KR" dirty="0"/>
              <a:t>(</a:t>
            </a:r>
            <a:r>
              <a:rPr lang="ko-KR" altLang="en-US" dirty="0"/>
              <a:t>지표로서 가져갈 수 없었다</a:t>
            </a:r>
            <a:r>
              <a:rPr lang="en-US" altLang="ko-KR" dirty="0"/>
              <a:t>)</a:t>
            </a:r>
            <a:r>
              <a:rPr lang="ko-KR" altLang="en-US" dirty="0"/>
              <a:t>적인 수치가 될 수 없었습니다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원하는 데이터를 구할 수 없었고</a:t>
            </a:r>
            <a:r>
              <a:rPr lang="en-US" altLang="ko-KR" dirty="0"/>
              <a:t>, </a:t>
            </a:r>
            <a:r>
              <a:rPr lang="ko-KR" altLang="en-US" dirty="0"/>
              <a:t>횡단보도의 특징이 확실하기 때문에 다양한 관점의 횡단보도를 학습하여 실제 추론 환경에서의 횡단보도를 잘 추론해낼 수 있도록 함</a:t>
            </a:r>
            <a:endParaRPr dirty="0"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513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/>
              <a:t>validation set </a:t>
            </a:r>
            <a:r>
              <a:rPr lang="ko-KR" altLang="en-US" dirty="0" err="1"/>
              <a:t>으로는</a:t>
            </a:r>
            <a:r>
              <a:rPr lang="ko-KR" altLang="en-US" dirty="0"/>
              <a:t> 학습되는 경향과 </a:t>
            </a:r>
            <a:r>
              <a:rPr lang="en" altLang="ko-Kore-KR" dirty="0"/>
              <a:t>overfitting </a:t>
            </a:r>
            <a:r>
              <a:rPr lang="ko-KR" altLang="en-US" dirty="0"/>
              <a:t>만 확인하고 </a:t>
            </a:r>
            <a:r>
              <a:rPr lang="en" altLang="ko-Kore-KR" dirty="0"/>
              <a:t>golden label </a:t>
            </a:r>
            <a:r>
              <a:rPr lang="ko-KR" altLang="en-US" dirty="0"/>
              <a:t>을 제작하여 어느정도 성능이 나오는지 </a:t>
            </a:r>
            <a:r>
              <a:rPr lang="ko-KR" altLang="en-US" dirty="0" err="1"/>
              <a:t>정량평가</a:t>
            </a:r>
            <a:endParaRPr dirty="0"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652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하이라이트</a:t>
            </a:r>
            <a:r>
              <a:rPr lang="en-US" altLang="ko-KR" dirty="0"/>
              <a:t>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세부적인 분류를 위해 클래스를 총 </a:t>
            </a:r>
            <a:r>
              <a:rPr lang="en-US" altLang="ko-KR" dirty="0"/>
              <a:t>4</a:t>
            </a:r>
            <a:r>
              <a:rPr lang="ko-KR" altLang="en-US" dirty="0"/>
              <a:t>개로 나누었으나</a:t>
            </a:r>
            <a:r>
              <a:rPr lang="en-US" altLang="ko-KR" dirty="0"/>
              <a:t>, </a:t>
            </a:r>
            <a:r>
              <a:rPr lang="ko-KR" altLang="en-US" dirty="0"/>
              <a:t>가지고 있는 </a:t>
            </a:r>
            <a:r>
              <a:rPr lang="ko-KR" altLang="en-US" dirty="0" err="1"/>
              <a:t>데이터셋에</a:t>
            </a:r>
            <a:r>
              <a:rPr lang="ko-KR" altLang="en-US" dirty="0"/>
              <a:t> 한계가 있어 학습이 잘 진행되지 않아</a:t>
            </a:r>
            <a:r>
              <a:rPr lang="en-US" altLang="ko-KR" dirty="0"/>
              <a:t>, </a:t>
            </a:r>
            <a:r>
              <a:rPr lang="ko-KR" altLang="en-US" dirty="0"/>
              <a:t>특정이 명확한 부분도 잘 감지를 못해내는 현상 발생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횡단보도의 뚜렷한 특징을 잘 잡아낼 수 있도록 클래스를 </a:t>
            </a:r>
            <a:r>
              <a:rPr lang="en-US" altLang="ko-KR" dirty="0"/>
              <a:t>2</a:t>
            </a:r>
            <a:r>
              <a:rPr lang="ko-KR" altLang="en-US" dirty="0"/>
              <a:t>개로 낮추어 학습하였고</a:t>
            </a:r>
            <a:r>
              <a:rPr lang="en-US" altLang="ko-KR" dirty="0"/>
              <a:t>, </a:t>
            </a:r>
            <a:r>
              <a:rPr lang="ko-KR" altLang="en-US" dirty="0"/>
              <a:t>횡단보도의 근처에서 횡단보도를 건너기 위해 대기하므로 감지된 횡단보도 영역의 배수를 취하여 사람이 있을 영역이라고 판단함</a:t>
            </a:r>
            <a:endParaRPr dirty="0"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135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05fe701b_2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0805fe701b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172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805fe701b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사람 인식 </a:t>
            </a:r>
            <a:r>
              <a:rPr lang="en-US" altLang="ko-KR" dirty="0"/>
              <a:t>: </a:t>
            </a:r>
            <a:r>
              <a:rPr lang="ko-KR" altLang="en-US" dirty="0"/>
              <a:t>실제 휠체어를 보기 어려우나</a:t>
            </a:r>
            <a:r>
              <a:rPr lang="en-US" altLang="ko-KR" dirty="0"/>
              <a:t>, </a:t>
            </a:r>
            <a:r>
              <a:rPr lang="ko-KR" altLang="en-US" dirty="0"/>
              <a:t>확실하게 감지해야 하는 클래스이므로 약 </a:t>
            </a:r>
            <a:r>
              <a:rPr lang="en-US" altLang="ko-KR" dirty="0"/>
              <a:t>9</a:t>
            </a:r>
            <a:r>
              <a:rPr lang="ko-KR" altLang="en-US" dirty="0"/>
              <a:t>대</a:t>
            </a:r>
            <a:r>
              <a:rPr lang="en-US" altLang="ko-KR" dirty="0"/>
              <a:t>1 </a:t>
            </a:r>
            <a:r>
              <a:rPr lang="ko-KR" altLang="en-US" dirty="0"/>
              <a:t>비율로 나누어 학습 진행</a:t>
            </a:r>
            <a:endParaRPr dirty="0"/>
          </a:p>
        </p:txBody>
      </p:sp>
      <p:sp>
        <p:nvSpPr>
          <p:cNvPr id="307" name="Google Shape;307;g10805fe701b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067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805fe701b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0805fe701b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602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805fe701b_2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0805fe701b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46314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805fe701b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dirty="0"/>
              <a:t>coco dataset </a:t>
            </a:r>
            <a:r>
              <a:rPr lang="ko-KR" altLang="en-US" dirty="0"/>
              <a:t>의 클래스에 사람이 포함되어 있어 </a:t>
            </a:r>
            <a:r>
              <a:rPr lang="en" altLang="ko-Kore-KR" dirty="0"/>
              <a:t>freezing </a:t>
            </a:r>
            <a:r>
              <a:rPr lang="ko-KR" altLang="en-US" dirty="0"/>
              <a:t>을 다양한 조건으로 테스트를 해 본 결과</a:t>
            </a:r>
            <a:r>
              <a:rPr lang="en-US" altLang="ko-KR" dirty="0"/>
              <a:t>, </a:t>
            </a:r>
            <a:r>
              <a:rPr lang="ko-KR" altLang="en-US" dirty="0"/>
              <a:t>풀고자 하는 문제에는 적합하지 않았다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07" name="Google Shape;307;g10805fe701b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197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805fe701b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0805fe701b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767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805fe701b_2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0805fe701b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4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6643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805fe701b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10805fe701b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558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805fe701b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0805fe701b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530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805fe701b_1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0805fe701b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580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짧은 신호로 불편함을 겪는 사례</a:t>
            </a:r>
            <a:r>
              <a:rPr lang="en-US" altLang="ko-KR" dirty="0"/>
              <a:t>. </a:t>
            </a:r>
            <a:r>
              <a:rPr lang="ko-KR" altLang="en-US" dirty="0"/>
              <a:t>일반 보행자보다 많은 시간들을 필요로 하시는 분들은 현재 주어지는 시간도 부족함을 느끼고 있다</a:t>
            </a:r>
            <a:r>
              <a:rPr lang="en-US" altLang="ko-KR" dirty="0"/>
              <a:t>.</a:t>
            </a:r>
            <a:r>
              <a:rPr lang="ko-KR" altLang="en-US" dirty="0"/>
              <a:t> 실제로 휠체어를 타고 횡단보도를 건너보니까 시간이 많이 부족했다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위해 신호등의 신호를 늘려주는 버튼이 존재하지만</a:t>
            </a:r>
            <a:r>
              <a:rPr lang="en-US" altLang="ko-KR" dirty="0"/>
              <a:t>, </a:t>
            </a:r>
            <a:r>
              <a:rPr lang="ko-KR" altLang="en-US" dirty="0"/>
              <a:t>보행 시간이 더 필요하신 분들 중 </a:t>
            </a:r>
            <a:r>
              <a:rPr lang="en-US" altLang="ko-KR" dirty="0"/>
              <a:t>70% </a:t>
            </a:r>
            <a:r>
              <a:rPr lang="ko-KR" altLang="en-US" dirty="0"/>
              <a:t>이상이 버튼의 존재를 모릅니다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위와 같은 사례를 보며 저희 팀은 횡단보도의 신호가 부족한 사람들을 위한 신호를 늘려줄 수 있을까</a:t>
            </a:r>
            <a:r>
              <a:rPr lang="en-US" altLang="ko-KR" dirty="0"/>
              <a:t>? </a:t>
            </a:r>
            <a:r>
              <a:rPr lang="ko-KR" altLang="en-US" dirty="0" err="1"/>
              <a:t>라고</a:t>
            </a:r>
            <a:r>
              <a:rPr lang="ko-KR" altLang="en-US" dirty="0"/>
              <a:t> 생각하게 되었고 이를 </a:t>
            </a:r>
            <a:r>
              <a:rPr lang="en" altLang="ko-Kore-KR" dirty="0"/>
              <a:t>ai </a:t>
            </a:r>
            <a:r>
              <a:rPr lang="ko-KR" altLang="en-US" dirty="0" err="1"/>
              <a:t>를</a:t>
            </a:r>
            <a:r>
              <a:rPr lang="ko-KR" altLang="en-US" dirty="0"/>
              <a:t> 통해 도움을 드릴 수 있을 것 같다고 생각하여 프로젝트 진행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2" name="Google Shape;8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76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805fe701b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횡단보도를 건널 사람이 없는데 신호가 주어지는 경우</a:t>
            </a:r>
            <a:endParaRPr dirty="0"/>
          </a:p>
        </p:txBody>
      </p:sp>
      <p:sp>
        <p:nvSpPr>
          <p:cNvPr id="92" name="Google Shape;92;g10805fe701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18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805fe701b_2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0805fe701b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154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805fe701b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하이라이트</a:t>
            </a:r>
            <a:r>
              <a:rPr lang="en-US" altLang="ko-KR" dirty="0"/>
              <a:t>!!!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구조는 다음과 같고 각 모듈의 구성요소에 대해서는 이것 저것 요것이 있고 각 부분에 대한 자세한 설명은 뒤에서 말씀드리겠습니다</a:t>
            </a:r>
            <a:endParaRPr dirty="0"/>
          </a:p>
        </p:txBody>
      </p:sp>
      <p:sp>
        <p:nvSpPr>
          <p:cNvPr id="125" name="Google Shape;125;g10805fe701b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31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805fe701b_1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하이라이트</a:t>
            </a:r>
            <a:r>
              <a:rPr lang="en-US" altLang="ko-KR" dirty="0"/>
              <a:t>!!!</a:t>
            </a:r>
          </a:p>
          <a:p>
            <a:r>
              <a:rPr lang="ko-KR" altLang="en-US" dirty="0"/>
              <a:t>프로그램이 실행되면서 횡단보도 영역을 감지한다</a:t>
            </a:r>
          </a:p>
          <a:p>
            <a:r>
              <a:rPr lang="ko-KR" altLang="en-US" dirty="0"/>
              <a:t>감지된 횡단보도 영역은 추후 사람이 있을 영역을 추론하거나 횡단보도를 건너는 사람을 </a:t>
            </a:r>
            <a:r>
              <a:rPr lang="ko-KR" altLang="en-US" dirty="0" err="1"/>
              <a:t>확인하는데에</a:t>
            </a:r>
            <a:r>
              <a:rPr lang="ko-KR" altLang="en-US" dirty="0"/>
              <a:t> 사용된다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횡단보도가 빨간 불이면</a:t>
            </a:r>
            <a:r>
              <a:rPr lang="en-US" altLang="ko-KR" dirty="0"/>
              <a:t>, </a:t>
            </a:r>
            <a:r>
              <a:rPr lang="ko-KR" altLang="en-US" dirty="0"/>
              <a:t>사람이 있을 법한 영역을 찾고 그 영역에 사람이 있는지의 여부에 따라서 </a:t>
            </a:r>
            <a:r>
              <a:rPr lang="ko-KR" altLang="en-US" dirty="0" err="1"/>
              <a:t>보행신호의</a:t>
            </a:r>
            <a:r>
              <a:rPr lang="ko-KR" altLang="en-US" dirty="0"/>
              <a:t> 변경 유무를 결정한다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횡단보도가 </a:t>
            </a:r>
            <a:r>
              <a:rPr lang="ko-KR" altLang="en-US" dirty="0" err="1"/>
              <a:t>초록불이면</a:t>
            </a:r>
            <a:r>
              <a:rPr lang="en-US" altLang="ko-KR" dirty="0"/>
              <a:t>, </a:t>
            </a:r>
            <a:r>
              <a:rPr lang="ko-KR" altLang="en-US" dirty="0"/>
              <a:t>횡단보도 영역 내에 사람을 탐지하고 휠체어나 유모차가 검출되는 경우 검출한 물체를 </a:t>
            </a:r>
            <a:r>
              <a:rPr lang="en" altLang="ko-Kore-KR" dirty="0"/>
              <a:t>tracking</a:t>
            </a:r>
            <a:r>
              <a:rPr lang="ko-KR" altLang="en-US" dirty="0"/>
              <a:t>하여 횡단보도를 무사히 건널 때 까지 </a:t>
            </a:r>
            <a:r>
              <a:rPr lang="ko-KR" altLang="en-US" dirty="0" err="1"/>
              <a:t>초록불을</a:t>
            </a:r>
            <a:r>
              <a:rPr lang="ko-KR" altLang="en-US" dirty="0"/>
              <a:t> 유지한다</a:t>
            </a:r>
            <a:r>
              <a:rPr lang="en-US" altLang="ko-KR" dirty="0"/>
              <a:t>.</a:t>
            </a:r>
          </a:p>
        </p:txBody>
      </p:sp>
      <p:sp>
        <p:nvSpPr>
          <p:cNvPr id="188" name="Google Shape;188;g10805fe701b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0676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805fe701b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0805fe701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33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2137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71788" y="1055162"/>
            <a:ext cx="1024890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71550" y="2325162"/>
            <a:ext cx="102488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71550" y="3546070"/>
            <a:ext cx="102488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2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4405" y="5648446"/>
            <a:ext cx="3447214" cy="59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79688" y="608953"/>
            <a:ext cx="10674112" cy="78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79688" y="1620456"/>
            <a:ext cx="10674112" cy="430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346639" y="6338100"/>
            <a:ext cx="2743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boostcamp</a:t>
            </a:r>
            <a:r>
              <a:rPr 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 Tech </a:t>
            </a:r>
            <a:r>
              <a:rPr lang="en-US" alt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  <a:r>
              <a:rPr lang="ko-KR" altLang="en-US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</a:t>
            </a:r>
            <a:endParaRPr sz="12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346638" y="6338100"/>
            <a:ext cx="274319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boostcamp</a:t>
            </a:r>
            <a:r>
              <a:rPr 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AI Tech </a:t>
            </a:r>
            <a:r>
              <a:rPr lang="en-US" alt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ko-KR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  <a:r>
              <a:rPr lang="ko-KR" altLang="en-US" sz="12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</a:t>
            </a:r>
            <a:endParaRPr sz="12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79688" y="608953"/>
            <a:ext cx="106741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79688" y="2078182"/>
            <a:ext cx="10674112" cy="40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333655" y="62484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4.08545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ltralytics/yolov5/issues/280" TargetMode="External"/><Relationship Id="rId4" Type="http://schemas.openxmlformats.org/officeDocument/2006/relationships/hyperlink" Target="https://github.com/ultralytics/yolov5/issues/3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6.jpg"/><Relationship Id="rId7" Type="http://schemas.openxmlformats.org/officeDocument/2006/relationships/hyperlink" Target="https://aihub.or.kr/aidata/2767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hub.or.kr/aidata/136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 idx="4294967295"/>
          </p:nvPr>
        </p:nvSpPr>
        <p:spPr>
          <a:xfrm>
            <a:off x="679688" y="608953"/>
            <a:ext cx="106741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교통관리에</a:t>
            </a:r>
            <a:r>
              <a:rPr 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AI가</a:t>
            </a:r>
            <a:r>
              <a:rPr lang="ko-KR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적용된다면?</a:t>
            </a:r>
            <a:endParaRPr sz="4800" b="1" i="0" u="none" strike="noStrike" cap="none" dirty="0">
              <a:solidFill>
                <a:schemeClr val="lt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971550" y="2325162"/>
            <a:ext cx="102488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#교통관리 #AI 신호등</a:t>
            </a:r>
            <a:r>
              <a:rPr lang="en-US" altLang="ko-KR" dirty="0">
                <a:solidFill>
                  <a:srgbClr val="FFFF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#Object tracking</a:t>
            </a:r>
            <a:endParaRPr dirty="0">
              <a:solidFill>
                <a:srgbClr val="FFFF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971550" y="3546070"/>
            <a:ext cx="102488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6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CV-15</a:t>
            </a:r>
            <a:endParaRPr sz="26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6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sz="26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Peer</a:t>
            </a:r>
            <a:r>
              <a:rPr lang="ko-KR" sz="26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6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</a:t>
            </a:r>
            <a:r>
              <a:rPr lang="ko-KR" sz="26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600" dirty="0" err="1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peer</a:t>
            </a:r>
            <a:r>
              <a:rPr lang="ko-KR" sz="2600" dirty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sz="2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 txBox="1">
            <a:spLocks noGrp="1"/>
          </p:cNvSpPr>
          <p:nvPr>
            <p:ph type="body" idx="1"/>
          </p:nvPr>
        </p:nvSpPr>
        <p:spPr>
          <a:xfrm>
            <a:off x="679688" y="1620456"/>
            <a:ext cx="10674000" cy="4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008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ko-KR" sz="3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횡단보도 영역 검출</a:t>
            </a:r>
            <a:endParaRPr sz="305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19430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</a:t>
            </a:r>
            <a:r>
              <a:rPr lang="ko-KR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endParaRPr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0002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특징이 확실한 횡단보도 영역을 추론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0002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83333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기반으로 사람이 기다리고 있을 영역도 추론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lvl="0" indent="-2008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ko-KR" sz="3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보행자 검출</a:t>
            </a:r>
            <a:endParaRPr sz="3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194309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r>
              <a:rPr lang="ko-KR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+ </a:t>
            </a: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0002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여러명의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보행자를 찾아내기에 가장 적합한 방법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00025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물체의 특징이 사라지는 경우 감지된 물체가 사라지는 문제와 동일 객체를 탐지하기 위해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Tracking을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2" name="Google Shape;242;p16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4" name="Google Shape;244;p16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4"/>
            </a:pPr>
            <a:r>
              <a:rPr 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0" name="Google Shape;250;p17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4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2" name="Google Shape;252;p17"/>
          <p:cNvSpPr txBox="1">
            <a:spLocks noGrp="1"/>
          </p:cNvSpPr>
          <p:nvPr>
            <p:ph type="body" idx="1"/>
          </p:nvPr>
        </p:nvSpPr>
        <p:spPr>
          <a:xfrm>
            <a:off x="679688" y="1620456"/>
            <a:ext cx="10674000" cy="4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15900" algn="l" rtl="0">
              <a:spcBef>
                <a:spcPts val="500"/>
              </a:spcBef>
              <a:spcAft>
                <a:spcPts val="0"/>
              </a:spcAft>
              <a:buClr>
                <a:srgbClr val="7B68DC"/>
              </a:buClr>
              <a:buSzPts val="2200"/>
              <a:buChar char="•"/>
            </a:pPr>
            <a:r>
              <a:rPr lang="ko-KR" sz="22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ICNet</a:t>
            </a:r>
            <a:r>
              <a:rPr lang="ko-KR" sz="2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(ECCV-2018)</a:t>
            </a:r>
            <a:endParaRPr sz="18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Cascade</a:t>
            </a:r>
            <a:r>
              <a:rPr 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fusion</a:t>
            </a: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endParaRPr lang="en-US" altLang="ko-KR" sz="14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500"/>
              </a:spcBef>
              <a:spcAft>
                <a:spcPts val="0"/>
              </a:spcAft>
              <a:buSzPts val="1850"/>
              <a:buChar char="•"/>
            </a:pP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Cascade</a:t>
            </a:r>
            <a:r>
              <a:rPr 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label</a:t>
            </a:r>
            <a:r>
              <a:rPr 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guidance</a:t>
            </a: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381125" lvl="3" indent="0">
              <a:buSzPts val="1850"/>
              <a:buNone/>
            </a:pPr>
            <a:endParaRPr lang="en-US" altLang="ko-KR" sz="16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7AC0AD-6B7B-7945-90E9-2AB02E946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04" y="2752480"/>
            <a:ext cx="3447073" cy="16900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5BF772-8946-9F4D-AA33-22AE427B3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84" y="2752480"/>
            <a:ext cx="2158881" cy="16900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0E337F-079B-F548-86FD-FF9E4BC121B4}"/>
              </a:ext>
            </a:extLst>
          </p:cNvPr>
          <p:cNvSpPr/>
          <p:nvPr/>
        </p:nvSpPr>
        <p:spPr>
          <a:xfrm>
            <a:off x="6646985" y="3123374"/>
            <a:ext cx="597877" cy="208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FF781-29D7-8440-8C70-BFE243619F79}"/>
              </a:ext>
            </a:extLst>
          </p:cNvPr>
          <p:cNvSpPr txBox="1"/>
          <p:nvPr/>
        </p:nvSpPr>
        <p:spPr>
          <a:xfrm>
            <a:off x="7958765" y="3121223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Same spatial size as F2</a:t>
            </a:r>
            <a:endParaRPr kumimoji="1" lang="x-none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3374C4-B899-6045-8E0C-0A3BAA1EB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945" y="4821604"/>
            <a:ext cx="1939048" cy="1517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CB717F-370B-7542-B270-81AE18384977}"/>
              </a:ext>
            </a:extLst>
          </p:cNvPr>
          <p:cNvSpPr/>
          <p:nvPr/>
        </p:nvSpPr>
        <p:spPr>
          <a:xfrm>
            <a:off x="2177552" y="5406041"/>
            <a:ext cx="518746" cy="90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59795E-55B7-834B-B5A1-75E788CD0225}"/>
              </a:ext>
            </a:extLst>
          </p:cNvPr>
          <p:cNvSpPr/>
          <p:nvPr/>
        </p:nvSpPr>
        <p:spPr>
          <a:xfrm>
            <a:off x="6650319" y="3448735"/>
            <a:ext cx="597877" cy="305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4E914-DB8C-804B-AC99-3390FD751D9A}"/>
              </a:ext>
            </a:extLst>
          </p:cNvPr>
          <p:cNvSpPr txBox="1"/>
          <p:nvPr/>
        </p:nvSpPr>
        <p:spPr>
          <a:xfrm>
            <a:off x="7962099" y="3429000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 err="1"/>
              <a:t>Upsample</a:t>
            </a:r>
            <a:r>
              <a:rPr kumimoji="1" lang="en-US" altLang="x-none" dirty="0"/>
              <a:t> </a:t>
            </a:r>
            <a:r>
              <a:rPr kumimoji="1" lang="ko-KR" altLang="en-US" dirty="0"/>
              <a:t>하기 전 인접했던 </a:t>
            </a:r>
            <a:endParaRPr kumimoji="1" lang="en-US" altLang="ko-KR" dirty="0"/>
          </a:p>
          <a:p>
            <a:r>
              <a:rPr kumimoji="1" lang="en-US" altLang="ko-KR" dirty="0"/>
              <a:t>pixel </a:t>
            </a:r>
            <a:r>
              <a:rPr kumimoji="1" lang="ko-KR" altLang="en-US" dirty="0"/>
              <a:t>들을 결합하는 과정</a:t>
            </a:r>
            <a:endParaRPr kumimoji="1" lang="x-none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C23C4A-0CD2-124E-9C1E-835760F99F06}"/>
              </a:ext>
            </a:extLst>
          </p:cNvPr>
          <p:cNvSpPr/>
          <p:nvPr/>
        </p:nvSpPr>
        <p:spPr>
          <a:xfrm>
            <a:off x="7244862" y="3448520"/>
            <a:ext cx="597877" cy="318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B6296-FA08-8F4F-BD2E-06E1BC1BC727}"/>
              </a:ext>
            </a:extLst>
          </p:cNvPr>
          <p:cNvSpPr txBox="1"/>
          <p:nvPr/>
        </p:nvSpPr>
        <p:spPr>
          <a:xfrm>
            <a:off x="7993935" y="3903571"/>
            <a:ext cx="275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Channel-wise sum </a:t>
            </a:r>
            <a:r>
              <a:rPr kumimoji="1" lang="ko-KR" altLang="en-US" dirty="0"/>
              <a:t>을 하기 위해 </a:t>
            </a:r>
            <a:endParaRPr kumimoji="1" lang="en-US" altLang="ko-KR" dirty="0"/>
          </a:p>
          <a:p>
            <a:r>
              <a:rPr kumimoji="1" lang="en-US" altLang="ko-KR" dirty="0"/>
              <a:t># Channel </a:t>
            </a:r>
            <a:r>
              <a:rPr kumimoji="1" lang="ko-KR" altLang="en-US" dirty="0"/>
              <a:t>맞추어 줌</a:t>
            </a:r>
            <a:endParaRPr kumimoji="1" lang="x-none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15824A-52C1-764E-9B85-1BFAE8177EFF}"/>
              </a:ext>
            </a:extLst>
          </p:cNvPr>
          <p:cNvSpPr/>
          <p:nvPr/>
        </p:nvSpPr>
        <p:spPr>
          <a:xfrm>
            <a:off x="3613637" y="2881981"/>
            <a:ext cx="1151792" cy="1573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210DEA-C8A6-754F-B42A-9518A8D159BC}"/>
              </a:ext>
            </a:extLst>
          </p:cNvPr>
          <p:cNvSpPr txBox="1"/>
          <p:nvPr/>
        </p:nvSpPr>
        <p:spPr>
          <a:xfrm>
            <a:off x="4114825" y="5330464"/>
            <a:ext cx="6420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원본 이미지의 </a:t>
            </a:r>
            <a:r>
              <a:rPr kumimoji="1" lang="en-US" altLang="ko-KR" dirty="0"/>
              <a:t>4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r>
              <a:rPr kumimoji="1" lang="ko-KR" altLang="en-US" dirty="0"/>
              <a:t>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16</a:t>
            </a:r>
            <a:r>
              <a:rPr kumimoji="1" lang="ko-KR" altLang="en-US" dirty="0"/>
              <a:t>배로 축소된 </a:t>
            </a:r>
            <a:r>
              <a:rPr kumimoji="1" lang="en-US" altLang="ko-KR" dirty="0"/>
              <a:t>GT map</a:t>
            </a:r>
            <a:r>
              <a:rPr kumimoji="1" lang="ko-KR" altLang="en-US" dirty="0"/>
              <a:t>과 중간 </a:t>
            </a:r>
            <a:r>
              <a:rPr kumimoji="1" lang="en-US" altLang="ko-KR" dirty="0"/>
              <a:t>prediction </a:t>
            </a:r>
            <a:r>
              <a:rPr kumimoji="1" lang="ko-KR" altLang="en-US" dirty="0"/>
              <a:t>을 진행하여 </a:t>
            </a:r>
            <a:endParaRPr kumimoji="1" lang="en-US" altLang="ko-KR" dirty="0"/>
          </a:p>
          <a:p>
            <a:r>
              <a:rPr kumimoji="1" lang="ko-KR" altLang="en-US" dirty="0"/>
              <a:t>어떤 </a:t>
            </a:r>
            <a:r>
              <a:rPr kumimoji="1" lang="en-US" altLang="ko-KR" dirty="0"/>
              <a:t>branch</a:t>
            </a:r>
            <a:r>
              <a:rPr kumimoji="1" lang="ko-KR" altLang="en-US" dirty="0"/>
              <a:t> 가 더 학습이 되어야 하는지 업데이트</a:t>
            </a:r>
            <a:endParaRPr kumimoji="1" lang="x-none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8" grpId="0" animBg="1"/>
      <p:bldP spid="19" grpId="0"/>
      <p:bldP spid="20" grpId="0" animBg="1"/>
      <p:bldP spid="21" grpId="0"/>
      <p:bldP spid="22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0" name="Google Shape;250;p17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4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2" name="Google Shape;252;p17"/>
          <p:cNvSpPr txBox="1">
            <a:spLocks noGrp="1"/>
          </p:cNvSpPr>
          <p:nvPr>
            <p:ph type="body" idx="1"/>
          </p:nvPr>
        </p:nvSpPr>
        <p:spPr>
          <a:xfrm>
            <a:off x="679688" y="1620456"/>
            <a:ext cx="10674000" cy="4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7B68DC"/>
              </a:buClr>
              <a:buSzPts val="2200"/>
              <a:buChar char="•"/>
            </a:pPr>
            <a:r>
              <a:rPr lang="ko-KR" sz="2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YOLOv5s</a:t>
            </a:r>
            <a:endParaRPr sz="2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CSPNet</a:t>
            </a:r>
            <a:r>
              <a:rPr 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Block + </a:t>
            </a:r>
            <a:r>
              <a:rPr lang="ko-KR" sz="18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PANet</a:t>
            </a: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9075" algn="l" rtl="0"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endParaRPr lang="en-US" altLang="ko-KR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lang="en-US"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23925" lvl="2" indent="0" algn="l" rtl="0">
              <a:spcBef>
                <a:spcPts val="0"/>
              </a:spcBef>
              <a:spcAft>
                <a:spcPts val="0"/>
              </a:spcAft>
              <a:buSzPts val="1850"/>
              <a:buNone/>
            </a:pPr>
            <a:endParaRPr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altLang="ko-KR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lvl="0" indent="-2032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15900" algn="l" rtl="0">
              <a:spcBef>
                <a:spcPts val="0"/>
              </a:spcBef>
              <a:spcAft>
                <a:spcPts val="0"/>
              </a:spcAft>
              <a:buClr>
                <a:srgbClr val="7B68DC"/>
              </a:buClr>
              <a:buSzPts val="2200"/>
              <a:buChar char="•"/>
            </a:pPr>
            <a:r>
              <a:rPr lang="ko-KR" sz="22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Deepsort</a:t>
            </a:r>
            <a:r>
              <a:rPr lang="ko-KR" sz="2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2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Algorithm</a:t>
            </a:r>
            <a:endParaRPr lang="en-US" altLang="ko-KR" sz="2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15900">
              <a:spcBef>
                <a:spcPts val="0"/>
              </a:spcBef>
              <a:buClr>
                <a:srgbClr val="7B68DC"/>
              </a:buClr>
              <a:buSzPts val="2200"/>
            </a:pPr>
            <a:r>
              <a:rPr lang="en-US" alt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Kalman filter</a:t>
            </a:r>
            <a:r>
              <a:rPr lang="ko-KR" altLang="en-US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Hungarian Algorithm</a:t>
            </a:r>
            <a:endParaRPr sz="18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28F94-790B-FE4F-B88D-798C1266FEC6}"/>
              </a:ext>
            </a:extLst>
          </p:cNvPr>
          <p:cNvSpPr txBox="1"/>
          <p:nvPr/>
        </p:nvSpPr>
        <p:spPr>
          <a:xfrm>
            <a:off x="4290646" y="252339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x-none" altLang="en-US" dirty="0"/>
          </a:p>
        </p:txBody>
      </p:sp>
      <p:pic>
        <p:nvPicPr>
          <p:cNvPr id="1028" name="Picture 4" descr="yolov5">
            <a:extLst>
              <a:ext uri="{FF2B5EF4-FFF2-40B4-BE49-F238E27FC236}">
                <a16:creationId xmlns:a16="http://schemas.microsoft.com/office/drawing/2014/main" id="{B547BF19-C463-2B41-B7EA-788C9249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94" y="2571847"/>
            <a:ext cx="4132471" cy="23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052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7" name="Google Shape;267;p18"/>
          <p:cNvSpPr txBox="1"/>
          <p:nvPr/>
        </p:nvSpPr>
        <p:spPr>
          <a:xfrm>
            <a:off x="3076475" y="2589346"/>
            <a:ext cx="70314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</a:t>
            </a:r>
            <a:endParaRPr dirty="0"/>
          </a:p>
        </p:txBody>
      </p:sp>
      <p:cxnSp>
        <p:nvCxnSpPr>
          <p:cNvPr id="271" name="Google Shape;271;p18"/>
          <p:cNvCxnSpPr/>
          <p:nvPr/>
        </p:nvCxnSpPr>
        <p:spPr>
          <a:xfrm>
            <a:off x="2870318" y="3042896"/>
            <a:ext cx="1235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18"/>
          <p:cNvSpPr txBox="1"/>
          <p:nvPr/>
        </p:nvSpPr>
        <p:spPr>
          <a:xfrm>
            <a:off x="1596564" y="1827822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CLIENT</a:t>
            </a:r>
            <a:endParaRPr dirty="0"/>
          </a:p>
        </p:txBody>
      </p:sp>
      <p:pic>
        <p:nvPicPr>
          <p:cNvPr id="274" name="Google Shape;2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416" y="2267097"/>
            <a:ext cx="1235400" cy="33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61;p18">
            <a:extLst>
              <a:ext uri="{FF2B5EF4-FFF2-40B4-BE49-F238E27FC236}">
                <a16:creationId xmlns:a16="http://schemas.microsoft.com/office/drawing/2014/main" id="{DE479442-C728-43B2-88AA-EF73C42BD96C}"/>
              </a:ext>
            </a:extLst>
          </p:cNvPr>
          <p:cNvSpPr txBox="1">
            <a:spLocks/>
          </p:cNvSpPr>
          <p:nvPr/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81000">
              <a:buSzPts val="2400"/>
              <a:buFont typeface="Arial"/>
              <a:buAutoNum type="arabicParenR" startAt="5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Google Shape;273;p18">
            <a:extLst>
              <a:ext uri="{FF2B5EF4-FFF2-40B4-BE49-F238E27FC236}">
                <a16:creationId xmlns:a16="http://schemas.microsoft.com/office/drawing/2014/main" id="{E6AC243C-30B4-7941-AB30-919CC6436D0D}"/>
              </a:ext>
            </a:extLst>
          </p:cNvPr>
          <p:cNvSpPr/>
          <p:nvPr/>
        </p:nvSpPr>
        <p:spPr>
          <a:xfrm>
            <a:off x="4348220" y="2223447"/>
            <a:ext cx="3121200" cy="34410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60;p18">
            <a:extLst>
              <a:ext uri="{FF2B5EF4-FFF2-40B4-BE49-F238E27FC236}">
                <a16:creationId xmlns:a16="http://schemas.microsoft.com/office/drawing/2014/main" id="{3A872C92-EDD6-344E-8427-96EFBBE7AC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378" y="3315815"/>
            <a:ext cx="3829552" cy="114954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67;p18">
            <a:extLst>
              <a:ext uri="{FF2B5EF4-FFF2-40B4-BE49-F238E27FC236}">
                <a16:creationId xmlns:a16="http://schemas.microsoft.com/office/drawing/2014/main" id="{12369208-9FFA-E745-B398-F14CE7025996}"/>
              </a:ext>
            </a:extLst>
          </p:cNvPr>
          <p:cNvSpPr txBox="1"/>
          <p:nvPr/>
        </p:nvSpPr>
        <p:spPr>
          <a:xfrm>
            <a:off x="8026636" y="2589346"/>
            <a:ext cx="70314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Frame</a:t>
            </a:r>
            <a:endParaRPr dirty="0"/>
          </a:p>
        </p:txBody>
      </p:sp>
      <p:cxnSp>
        <p:nvCxnSpPr>
          <p:cNvPr id="31" name="Google Shape;271;p18">
            <a:extLst>
              <a:ext uri="{FF2B5EF4-FFF2-40B4-BE49-F238E27FC236}">
                <a16:creationId xmlns:a16="http://schemas.microsoft.com/office/drawing/2014/main" id="{B99C4DBE-AD14-1247-B0FB-199849ACA3B3}"/>
              </a:ext>
            </a:extLst>
          </p:cNvPr>
          <p:cNvCxnSpPr/>
          <p:nvPr/>
        </p:nvCxnSpPr>
        <p:spPr>
          <a:xfrm>
            <a:off x="7820479" y="3042896"/>
            <a:ext cx="1235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" name="Google Shape;268;p18">
            <a:extLst>
              <a:ext uri="{FF2B5EF4-FFF2-40B4-BE49-F238E27FC236}">
                <a16:creationId xmlns:a16="http://schemas.microsoft.com/office/drawing/2014/main" id="{D58DCF0F-EA33-CC46-8547-160029579DD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4848" y="2734160"/>
            <a:ext cx="2145053" cy="5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D574AAC-6C5F-0746-97D3-8B98A3580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3623" y="2102224"/>
            <a:ext cx="2581738" cy="522434"/>
          </a:xfrm>
          <a:prstGeom prst="rect">
            <a:avLst/>
          </a:prstGeom>
        </p:spPr>
      </p:pic>
      <p:sp>
        <p:nvSpPr>
          <p:cNvPr id="34" name="Google Shape;261;p18">
            <a:extLst>
              <a:ext uri="{FF2B5EF4-FFF2-40B4-BE49-F238E27FC236}">
                <a16:creationId xmlns:a16="http://schemas.microsoft.com/office/drawing/2014/main" id="{1AFFD67E-0F3F-EA45-B3AA-953F48E7A837}"/>
              </a:ext>
            </a:extLst>
          </p:cNvPr>
          <p:cNvSpPr txBox="1"/>
          <p:nvPr/>
        </p:nvSpPr>
        <p:spPr>
          <a:xfrm>
            <a:off x="9433384" y="4021816"/>
            <a:ext cx="136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 err="1"/>
              <a:t>Inference</a:t>
            </a:r>
            <a:r>
              <a:rPr lang="ko-KR" sz="1500" dirty="0"/>
              <a:t> </a:t>
            </a:r>
            <a:endParaRPr sz="1500" dirty="0"/>
          </a:p>
        </p:txBody>
      </p:sp>
      <p:cxnSp>
        <p:nvCxnSpPr>
          <p:cNvPr id="35" name="Google Shape;269;p18">
            <a:extLst>
              <a:ext uri="{FF2B5EF4-FFF2-40B4-BE49-F238E27FC236}">
                <a16:creationId xmlns:a16="http://schemas.microsoft.com/office/drawing/2014/main" id="{AEEEBA82-14C2-CE44-8CFA-7B16585D067A}"/>
              </a:ext>
            </a:extLst>
          </p:cNvPr>
          <p:cNvCxnSpPr/>
          <p:nvPr/>
        </p:nvCxnSpPr>
        <p:spPr>
          <a:xfrm>
            <a:off x="10555959" y="3439891"/>
            <a:ext cx="0" cy="1546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" name="Google Shape;266;p18">
            <a:extLst>
              <a:ext uri="{FF2B5EF4-FFF2-40B4-BE49-F238E27FC236}">
                <a16:creationId xmlns:a16="http://schemas.microsoft.com/office/drawing/2014/main" id="{B44261E6-3C9E-394E-82DC-37A9BC37E0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63623" y="5137625"/>
            <a:ext cx="243807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260;p18">
            <a:extLst>
              <a:ext uri="{FF2B5EF4-FFF2-40B4-BE49-F238E27FC236}">
                <a16:creationId xmlns:a16="http://schemas.microsoft.com/office/drawing/2014/main" id="{B4089375-CFFC-A846-BF96-12FA95581671}"/>
              </a:ext>
            </a:extLst>
          </p:cNvPr>
          <p:cNvSpPr txBox="1"/>
          <p:nvPr/>
        </p:nvSpPr>
        <p:spPr>
          <a:xfrm>
            <a:off x="7513812" y="4912252"/>
            <a:ext cx="214504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altLang="ko-KR" sz="1500" dirty="0"/>
              <a:t>Target Tracking </a:t>
            </a:r>
            <a:r>
              <a:rPr lang="ko-KR" altLang="en-US" sz="1500" dirty="0"/>
              <a:t>정보  </a:t>
            </a:r>
          </a:p>
        </p:txBody>
      </p:sp>
      <p:cxnSp>
        <p:nvCxnSpPr>
          <p:cNvPr id="38" name="Google Shape;264;p18">
            <a:extLst>
              <a:ext uri="{FF2B5EF4-FFF2-40B4-BE49-F238E27FC236}">
                <a16:creationId xmlns:a16="http://schemas.microsoft.com/office/drawing/2014/main" id="{1C4EB171-4C9E-454F-95A3-5FE2D09EAAAF}"/>
              </a:ext>
            </a:extLst>
          </p:cNvPr>
          <p:cNvCxnSpPr/>
          <p:nvPr/>
        </p:nvCxnSpPr>
        <p:spPr>
          <a:xfrm rot="10800000">
            <a:off x="7715123" y="5381192"/>
            <a:ext cx="1173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" name="Google Shape;260;p18">
            <a:extLst>
              <a:ext uri="{FF2B5EF4-FFF2-40B4-BE49-F238E27FC236}">
                <a16:creationId xmlns:a16="http://schemas.microsoft.com/office/drawing/2014/main" id="{29DCD753-C441-5042-9D0F-94BF1F3631A0}"/>
              </a:ext>
            </a:extLst>
          </p:cNvPr>
          <p:cNvSpPr txBox="1"/>
          <p:nvPr/>
        </p:nvSpPr>
        <p:spPr>
          <a:xfrm>
            <a:off x="2849910" y="3666293"/>
            <a:ext cx="153920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/>
              <a:t>신호등</a:t>
            </a:r>
            <a:r>
              <a:rPr lang="en-US" altLang="ko-KR" sz="1500" dirty="0"/>
              <a:t> control</a:t>
            </a:r>
            <a:endParaRPr sz="1500" dirty="0"/>
          </a:p>
        </p:txBody>
      </p:sp>
      <p:cxnSp>
        <p:nvCxnSpPr>
          <p:cNvPr id="40" name="Google Shape;264;p18">
            <a:extLst>
              <a:ext uri="{FF2B5EF4-FFF2-40B4-BE49-F238E27FC236}">
                <a16:creationId xmlns:a16="http://schemas.microsoft.com/office/drawing/2014/main" id="{78AEB39B-37AA-134F-9EB3-917EE6881392}"/>
              </a:ext>
            </a:extLst>
          </p:cNvPr>
          <p:cNvCxnSpPr/>
          <p:nvPr/>
        </p:nvCxnSpPr>
        <p:spPr>
          <a:xfrm rot="10800000">
            <a:off x="2912896" y="4081781"/>
            <a:ext cx="1173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7924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/>
      <p:bldP spid="30" grpId="0"/>
      <p:bldP spid="34" grpId="0"/>
      <p:bldP spid="37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8" name="Google Shape;258;p18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9" name="Google Shape;259;p18"/>
          <p:cNvSpPr txBox="1">
            <a:spLocks noGrp="1"/>
          </p:cNvSpPr>
          <p:nvPr>
            <p:ph type="body" idx="1"/>
          </p:nvPr>
        </p:nvSpPr>
        <p:spPr>
          <a:xfrm>
            <a:off x="759025" y="3724975"/>
            <a:ext cx="62004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유연성, 확장성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Flask와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비슷한 구조, </a:t>
            </a: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but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간결한 문법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Asynchronous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(비동기) 지원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0" name="Google Shape;2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50" y="1534175"/>
            <a:ext cx="5088875" cy="18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8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5"/>
            </a:pPr>
            <a:r>
              <a:rPr 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2" name="Google Shape;26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525" y="1854076"/>
            <a:ext cx="4402749" cy="280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15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9" name="Google Shape;269;p19"/>
          <p:cNvSpPr txBox="1">
            <a:spLocks noGrp="1"/>
          </p:cNvSpPr>
          <p:nvPr>
            <p:ph type="title"/>
          </p:nvPr>
        </p:nvSpPr>
        <p:spPr>
          <a:xfrm>
            <a:off x="759025" y="827350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5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2" name="Google Shape;272;p19"/>
          <p:cNvSpPr txBox="1"/>
          <p:nvPr/>
        </p:nvSpPr>
        <p:spPr>
          <a:xfrm>
            <a:off x="3734758" y="1977402"/>
            <a:ext cx="4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VS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73" name="Google Shape;273;p19"/>
          <p:cNvGraphicFramePr/>
          <p:nvPr>
            <p:extLst>
              <p:ext uri="{D42A27DB-BD31-4B8C-83A1-F6EECF244321}">
                <p14:modId xmlns:p14="http://schemas.microsoft.com/office/powerpoint/2010/main" val="2668280040"/>
              </p:ext>
            </p:extLst>
          </p:nvPr>
        </p:nvGraphicFramePr>
        <p:xfrm>
          <a:off x="7239750" y="3287902"/>
          <a:ext cx="4310250" cy="1644000"/>
        </p:xfrm>
        <a:graphic>
          <a:graphicData uri="http://schemas.openxmlformats.org/drawingml/2006/table">
            <a:tbl>
              <a:tblPr>
                <a:noFill/>
                <a:tableStyleId>{1F9FBB1A-B9CD-41BE-871F-672C8841D25B}</a:tableStyleId>
              </a:tblPr>
              <a:tblGrid>
                <a:gridCol w="14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300" b="1" dirty="0" err="1"/>
                        <a:t>PyTorch</a:t>
                      </a:r>
                      <a:endParaRPr lang="en" altLang="ko-Kore-KR" sz="13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dirty="0"/>
                        <a:t>+</a:t>
                      </a:r>
                      <a:endParaRPr sz="13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dirty="0" err="1"/>
                        <a:t>Deepsort</a:t>
                      </a:r>
                      <a:endParaRPr sz="1300"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/>
                        <a:t>ONNX</a:t>
                      </a:r>
                      <a:endParaRPr sz="13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dirty="0"/>
                        <a:t>+</a:t>
                      </a:r>
                      <a:endParaRPr sz="13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b="1" dirty="0" err="1"/>
                        <a:t>Deepsort</a:t>
                      </a:r>
                      <a:endParaRPr sz="1300"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ko-KR" sz="1300" b="1" dirty="0"/>
                        <a:t>f</a:t>
                      </a:r>
                      <a:r>
                        <a:rPr lang="ko-KR" sz="1300" b="1" dirty="0" err="1"/>
                        <a:t>ps</a:t>
                      </a:r>
                      <a:r>
                        <a:rPr lang="en-US" altLang="ko-KR" sz="1300" b="1" dirty="0"/>
                        <a:t>(CPU)</a:t>
                      </a:r>
                      <a:endParaRPr sz="1300" b="1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dirty="0"/>
                        <a:t>6</a:t>
                      </a:r>
                      <a:endParaRPr sz="1300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300" dirty="0"/>
                        <a:t>10</a:t>
                      </a:r>
                      <a:endParaRPr sz="1300" dirty="0"/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4" name="Google Shape;274;p19"/>
          <p:cNvSpPr txBox="1"/>
          <p:nvPr/>
        </p:nvSpPr>
        <p:spPr>
          <a:xfrm>
            <a:off x="8690550" y="2703157"/>
            <a:ext cx="27738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CPU: </a:t>
            </a:r>
            <a:r>
              <a:rPr 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core</a:t>
            </a:r>
            <a:r>
              <a:rPr 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3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2G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Hz</a:t>
            </a:r>
            <a:r>
              <a:rPr 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RAM: </a:t>
            </a:r>
            <a:r>
              <a:rPr 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LPDDR5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16GB</a:t>
            </a:r>
            <a:endParaRPr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5" name="Google Shape;275;p19"/>
          <p:cNvSpPr txBox="1">
            <a:spLocks noGrp="1"/>
          </p:cNvSpPr>
          <p:nvPr>
            <p:ph type="body" idx="1"/>
          </p:nvPr>
        </p:nvSpPr>
        <p:spPr>
          <a:xfrm>
            <a:off x="890826" y="2972702"/>
            <a:ext cx="62004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ONNX</a:t>
            </a:r>
            <a:br>
              <a:rPr 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구조를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load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하지 않고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가능</a:t>
            </a:r>
          </a:p>
        </p:txBody>
      </p:sp>
      <p:cxnSp>
        <p:nvCxnSpPr>
          <p:cNvPr id="276" name="Google Shape;276;p19"/>
          <p:cNvCxnSpPr/>
          <p:nvPr/>
        </p:nvCxnSpPr>
        <p:spPr>
          <a:xfrm>
            <a:off x="7239750" y="3287902"/>
            <a:ext cx="1450800" cy="97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331917E-1AA9-264C-B381-4C03B784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26" y="1716456"/>
            <a:ext cx="2602017" cy="886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B7742D-BE8A-8F46-B16D-E6BBC3859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507" y="1606631"/>
            <a:ext cx="4027801" cy="815056"/>
          </a:xfrm>
          <a:prstGeom prst="rect">
            <a:avLst/>
          </a:prstGeom>
        </p:spPr>
      </p:pic>
      <p:sp>
        <p:nvSpPr>
          <p:cNvPr id="12" name="Google Shape;274;p19">
            <a:extLst>
              <a:ext uri="{FF2B5EF4-FFF2-40B4-BE49-F238E27FC236}">
                <a16:creationId xmlns:a16="http://schemas.microsoft.com/office/drawing/2014/main" id="{67DC3A82-86BC-264E-8603-EB6AC6E9B28A}"/>
              </a:ext>
            </a:extLst>
          </p:cNvPr>
          <p:cNvSpPr txBox="1"/>
          <p:nvPr/>
        </p:nvSpPr>
        <p:spPr>
          <a:xfrm>
            <a:off x="9645692" y="4943934"/>
            <a:ext cx="86351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x1.8</a:t>
            </a:r>
            <a:endParaRPr sz="2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1"/>
          </p:nvPr>
        </p:nvSpPr>
        <p:spPr>
          <a:xfrm>
            <a:off x="5247616" y="2431225"/>
            <a:ext cx="65469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sz="1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sz="1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polygon</a:t>
            </a: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coordinates(using semantic map)</a:t>
            </a: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-KR" sz="19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Detection+Tracking</a:t>
            </a:r>
            <a:endParaRPr sz="1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ox</a:t>
            </a: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coordinates</a:t>
            </a: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+ </a:t>
            </a:r>
            <a:r>
              <a:rPr lang="ko-KR" sz="1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r>
              <a:rPr lang="ko-KR" sz="1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ID</a:t>
            </a:r>
            <a:endParaRPr sz="1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sz="2000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영역 안의 특정 객체를 </a:t>
            </a:r>
            <a:r>
              <a:rPr lang="ko-KR" sz="2000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sz="2000"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4" name="Google Shape;284;p20"/>
          <p:cNvSpPr txBox="1">
            <a:spLocks noGrp="1"/>
          </p:cNvSpPr>
          <p:nvPr>
            <p:ph type="title"/>
          </p:nvPr>
        </p:nvSpPr>
        <p:spPr>
          <a:xfrm>
            <a:off x="759025" y="827350"/>
            <a:ext cx="44886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5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5" name="Google Shape;2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50" y="1912150"/>
            <a:ext cx="3389900" cy="3606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20"/>
          <p:cNvCxnSpPr/>
          <p:nvPr/>
        </p:nvCxnSpPr>
        <p:spPr>
          <a:xfrm rot="10800000" flipH="1">
            <a:off x="3563334" y="2646351"/>
            <a:ext cx="1937400" cy="1666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20"/>
          <p:cNvCxnSpPr/>
          <p:nvPr/>
        </p:nvCxnSpPr>
        <p:spPr>
          <a:xfrm rot="10800000" flipH="1">
            <a:off x="2728434" y="3654651"/>
            <a:ext cx="2772300" cy="963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" name="Google Shape;288;p20"/>
          <p:cNvSpPr/>
          <p:nvPr/>
        </p:nvSpPr>
        <p:spPr>
          <a:xfrm>
            <a:off x="5599066" y="4617651"/>
            <a:ext cx="5844000" cy="780000"/>
          </a:xfrm>
          <a:prstGeom prst="rect">
            <a:avLst/>
          </a:prstGeom>
          <a:noFill/>
          <a:ln w="9525" cap="flat" cmpd="sng">
            <a:solidFill>
              <a:srgbClr val="7B6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5" name="Google Shape;155;p12"/>
          <p:cNvSpPr txBox="1">
            <a:spLocks noGrp="1"/>
          </p:cNvSpPr>
          <p:nvPr>
            <p:ph type="title" idx="4294967295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6" name="Google Shape;156;p12"/>
          <p:cNvSpPr txBox="1">
            <a:spLocks noGrp="1"/>
          </p:cNvSpPr>
          <p:nvPr>
            <p:ph type="title" idx="4294967295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6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역할분담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4338129" y="1997524"/>
            <a:ext cx="2617200" cy="35904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8" name="Google Shape;158;p12"/>
          <p:cNvSpPr txBox="1"/>
          <p:nvPr/>
        </p:nvSpPr>
        <p:spPr>
          <a:xfrm>
            <a:off x="5015211" y="1443425"/>
            <a:ext cx="126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240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4569699" y="2170197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4569699" y="3307696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4569699" y="4445204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1190171" y="2405445"/>
            <a:ext cx="2617200" cy="27180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3" name="Google Shape;163;p12"/>
          <p:cNvSpPr txBox="1"/>
          <p:nvPr/>
        </p:nvSpPr>
        <p:spPr>
          <a:xfrm>
            <a:off x="1867186" y="1852500"/>
            <a:ext cx="126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sz="240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4" name="Google Shape;164;p12"/>
          <p:cNvGrpSpPr/>
          <p:nvPr/>
        </p:nvGrpSpPr>
        <p:grpSpPr>
          <a:xfrm>
            <a:off x="1421561" y="2651721"/>
            <a:ext cx="2154226" cy="2225471"/>
            <a:chOff x="1203925" y="2577700"/>
            <a:chExt cx="2338500" cy="2415839"/>
          </a:xfrm>
        </p:grpSpPr>
        <p:sp>
          <p:nvSpPr>
            <p:cNvPr id="165" name="Google Shape;165;p12"/>
            <p:cNvSpPr/>
            <p:nvPr/>
          </p:nvSpPr>
          <p:spPr>
            <a:xfrm>
              <a:off x="1203925" y="2577700"/>
              <a:ext cx="2338500" cy="1064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 Dataset</a:t>
              </a:r>
              <a:endParaRPr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(Human, Wheelchair, ..)</a:t>
              </a:r>
              <a:endParaRPr sz="11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66" name="Google Shape;166;p12"/>
            <p:cNvSpPr/>
            <p:nvPr/>
          </p:nvSpPr>
          <p:spPr>
            <a:xfrm>
              <a:off x="1203925" y="3929139"/>
              <a:ext cx="2338500" cy="1064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Road Dataset</a:t>
              </a:r>
              <a:endParaRPr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(Crosswalk, Sidewalk, ..)</a:t>
              </a:r>
              <a:endParaRPr sz="13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7" name="Google Shape;167;p12"/>
          <p:cNvSpPr/>
          <p:nvPr/>
        </p:nvSpPr>
        <p:spPr>
          <a:xfrm>
            <a:off x="3934598" y="3405188"/>
            <a:ext cx="276300" cy="71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8" name="Google Shape;168;p12"/>
          <p:cNvSpPr txBox="1">
            <a:spLocks noGrp="1"/>
          </p:cNvSpPr>
          <p:nvPr>
            <p:ph type="body" idx="4294967295"/>
          </p:nvPr>
        </p:nvSpPr>
        <p:spPr>
          <a:xfrm>
            <a:off x="7210698" y="1491950"/>
            <a:ext cx="5414400" cy="43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4475">
              <a:lnSpc>
                <a:spcPct val="115000"/>
              </a:lnSpc>
              <a:spcBef>
                <a:spcPts val="0"/>
              </a:spcBef>
              <a:buSzPts val="3050"/>
            </a:pPr>
            <a:r>
              <a:rPr lang="ko-KR" sz="305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305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en-US" altLang="ko-KR" sz="305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x-none" sz="3050" b="1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3050" b="1"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김준영, 김현수, 임성민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조사 및 전처리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실험 및 적용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및 결과 분석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dataset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제작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김건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학습에 사용할 모델 조사</a:t>
            </a: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9" name="Google Shape;169;p12"/>
          <p:cNvSpPr/>
          <p:nvPr/>
        </p:nvSpPr>
        <p:spPr>
          <a:xfrm>
            <a:off x="980873" y="1547350"/>
            <a:ext cx="6147600" cy="4149900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4294967295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4294967295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>
              <a:buSzPts val="2400"/>
              <a:buFont typeface="+mj-lt"/>
              <a:buAutoNum type="arabicParenR" startAt="6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역할분담</a:t>
            </a:r>
          </a:p>
        </p:txBody>
      </p:sp>
      <p:sp>
        <p:nvSpPr>
          <p:cNvPr id="177" name="Google Shape;177;p13"/>
          <p:cNvSpPr/>
          <p:nvPr/>
        </p:nvSpPr>
        <p:spPr>
          <a:xfrm>
            <a:off x="8990877" y="1997518"/>
            <a:ext cx="2790600" cy="36996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9573127" y="1443425"/>
            <a:ext cx="1626096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sz="2400" dirty="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9" name="Google Shape;179;p13"/>
          <p:cNvSpPr/>
          <p:nvPr/>
        </p:nvSpPr>
        <p:spPr>
          <a:xfrm>
            <a:off x="9309046" y="2219622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Fast-api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0" name="Google Shape;180;p13"/>
          <p:cNvSpPr/>
          <p:nvPr/>
        </p:nvSpPr>
        <p:spPr>
          <a:xfrm>
            <a:off x="9309046" y="3357121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Onnx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1" name="Google Shape;181;p13"/>
          <p:cNvSpPr/>
          <p:nvPr/>
        </p:nvSpPr>
        <p:spPr>
          <a:xfrm>
            <a:off x="9309046" y="4494629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Deep-Sort</a:t>
            </a:r>
            <a:endParaRPr sz="1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2" name="Google Shape;182;p13"/>
          <p:cNvSpPr/>
          <p:nvPr/>
        </p:nvSpPr>
        <p:spPr>
          <a:xfrm>
            <a:off x="6793985" y="3405209"/>
            <a:ext cx="1578600" cy="71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Evaluation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3" name="Google Shape;183;p13"/>
          <p:cNvSpPr/>
          <p:nvPr/>
        </p:nvSpPr>
        <p:spPr>
          <a:xfrm>
            <a:off x="8469625" y="3654575"/>
            <a:ext cx="424200" cy="276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4" name="Google Shape;184;p13"/>
          <p:cNvSpPr/>
          <p:nvPr/>
        </p:nvSpPr>
        <p:spPr>
          <a:xfrm>
            <a:off x="6706425" y="1547350"/>
            <a:ext cx="5298000" cy="4257900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5" name="Google Shape;185;p13"/>
          <p:cNvSpPr txBox="1">
            <a:spLocks noGrp="1"/>
          </p:cNvSpPr>
          <p:nvPr>
            <p:ph type="body" idx="4294967295"/>
          </p:nvPr>
        </p:nvSpPr>
        <p:spPr>
          <a:xfrm>
            <a:off x="936949" y="1547350"/>
            <a:ext cx="5769475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44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50"/>
              <a:buChar char="•"/>
            </a:pPr>
            <a:r>
              <a:rPr lang="ko-KR" sz="305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3050" b="1" dirty="0" err="1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85800" lvl="1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황주영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안소정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비디오,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웹캠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실시간 추론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Deep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Sort를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통한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0" lvl="2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유효성 판별 및 신호등 제어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4173300" y="3087300"/>
            <a:ext cx="384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4000" b="1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  <a:endParaRPr sz="4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58989" y="1324675"/>
            <a:ext cx="12441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5468075" y="2529575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 본론</a:t>
            </a:r>
            <a:endParaRPr sz="24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Google Shape;42;p6"/>
          <p:cNvSpPr txBox="1"/>
          <p:nvPr/>
        </p:nvSpPr>
        <p:spPr>
          <a:xfrm>
            <a:off x="8933050" y="2529575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 결론</a:t>
            </a:r>
            <a:endParaRPr sz="24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2003100" y="2527200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 서론</a:t>
            </a:r>
            <a:endParaRPr sz="24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2003100" y="3755900"/>
            <a:ext cx="3000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배경</a:t>
            </a:r>
            <a:endParaRPr sz="18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Concept 및 목표</a:t>
            </a:r>
            <a:endParaRPr sz="18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5468075" y="3755900"/>
            <a:ext cx="3000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구조도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세부 내용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8933050" y="3755900"/>
            <a:ext cx="30000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시연</a:t>
            </a:r>
            <a:endParaRPr lang="en-US" altLang="ko-KR"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7" name="Google Shape;47;p6"/>
          <p:cNvGrpSpPr/>
          <p:nvPr/>
        </p:nvGrpSpPr>
        <p:grpSpPr>
          <a:xfrm>
            <a:off x="473650" y="187475"/>
            <a:ext cx="767400" cy="1038525"/>
            <a:chOff x="3509850" y="187475"/>
            <a:chExt cx="767400" cy="1038525"/>
          </a:xfrm>
        </p:grpSpPr>
        <p:sp>
          <p:nvSpPr>
            <p:cNvPr id="48" name="Google Shape;48;p6"/>
            <p:cNvSpPr/>
            <p:nvPr/>
          </p:nvSpPr>
          <p:spPr>
            <a:xfrm>
              <a:off x="3509850" y="336200"/>
              <a:ext cx="767400" cy="889800"/>
            </a:xfrm>
            <a:prstGeom prst="triangle">
              <a:avLst>
                <a:gd name="adj" fmla="val 50000"/>
              </a:avLst>
            </a:prstGeom>
            <a:solidFill>
              <a:srgbClr val="633DD6"/>
            </a:solidFill>
            <a:ln w="9525" cap="flat" cmpd="sng">
              <a:solidFill>
                <a:srgbClr val="633DD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3839550" y="187475"/>
              <a:ext cx="108000" cy="108000"/>
            </a:xfrm>
            <a:prstGeom prst="ellipse">
              <a:avLst/>
            </a:prstGeom>
            <a:solidFill>
              <a:srgbClr val="633DD6"/>
            </a:solidFill>
            <a:ln w="9525" cap="flat" cmpd="sng">
              <a:solidFill>
                <a:srgbClr val="633DD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0" name="Google Shape;50;p6"/>
          <p:cNvGrpSpPr/>
          <p:nvPr/>
        </p:nvGrpSpPr>
        <p:grpSpPr>
          <a:xfrm>
            <a:off x="1354125" y="187475"/>
            <a:ext cx="767400" cy="1038525"/>
            <a:chOff x="4473250" y="187475"/>
            <a:chExt cx="767400" cy="1038525"/>
          </a:xfrm>
        </p:grpSpPr>
        <p:sp>
          <p:nvSpPr>
            <p:cNvPr id="51" name="Google Shape;51;p6"/>
            <p:cNvSpPr/>
            <p:nvPr/>
          </p:nvSpPr>
          <p:spPr>
            <a:xfrm>
              <a:off x="4473250" y="336200"/>
              <a:ext cx="767400" cy="889800"/>
            </a:xfrm>
            <a:prstGeom prst="triangle">
              <a:avLst>
                <a:gd name="adj" fmla="val 50000"/>
              </a:avLst>
            </a:prstGeom>
            <a:solidFill>
              <a:srgbClr val="7B68DC"/>
            </a:solidFill>
            <a:ln w="9525" cap="flat" cmpd="sng">
              <a:solidFill>
                <a:srgbClr val="7B68D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4802950" y="187475"/>
              <a:ext cx="108000" cy="108000"/>
            </a:xfrm>
            <a:prstGeom prst="ellipse">
              <a:avLst/>
            </a:prstGeom>
            <a:solidFill>
              <a:srgbClr val="7B68DC"/>
            </a:solidFill>
            <a:ln w="9525" cap="flat" cmpd="sng">
              <a:solidFill>
                <a:srgbClr val="7B68DC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3" name="Google Shape;53;p6"/>
          <p:cNvGrpSpPr/>
          <p:nvPr/>
        </p:nvGrpSpPr>
        <p:grpSpPr>
          <a:xfrm>
            <a:off x="3343854" y="2003198"/>
            <a:ext cx="310825" cy="1601606"/>
            <a:chOff x="3343854" y="2003198"/>
            <a:chExt cx="310825" cy="1601606"/>
          </a:xfrm>
        </p:grpSpPr>
        <p:grpSp>
          <p:nvGrpSpPr>
            <p:cNvPr id="54" name="Google Shape;54;p6"/>
            <p:cNvGrpSpPr/>
            <p:nvPr/>
          </p:nvGrpSpPr>
          <p:grpSpPr>
            <a:xfrm>
              <a:off x="3343854" y="2003198"/>
              <a:ext cx="304888" cy="466609"/>
              <a:chOff x="4473250" y="187475"/>
              <a:chExt cx="767400" cy="1038525"/>
            </a:xfrm>
          </p:grpSpPr>
          <p:sp>
            <p:nvSpPr>
              <p:cNvPr id="55" name="Google Shape;55;p6"/>
              <p:cNvSpPr/>
              <p:nvPr/>
            </p:nvSpPr>
            <p:spPr>
              <a:xfrm>
                <a:off x="44732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6" name="Google Shape;56;p6"/>
              <p:cNvSpPr/>
              <p:nvPr/>
            </p:nvSpPr>
            <p:spPr>
              <a:xfrm>
                <a:off x="4802950" y="187475"/>
                <a:ext cx="108000" cy="108000"/>
              </a:xfrm>
              <a:prstGeom prst="ellipse">
                <a:avLst/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7" name="Google Shape;57;p6"/>
            <p:cNvGrpSpPr/>
            <p:nvPr/>
          </p:nvGrpSpPr>
          <p:grpSpPr>
            <a:xfrm rot="10800000">
              <a:off x="3349791" y="3138195"/>
              <a:ext cx="304888" cy="466609"/>
              <a:chOff x="3509850" y="187475"/>
              <a:chExt cx="767400" cy="1038525"/>
            </a:xfrm>
          </p:grpSpPr>
          <p:sp>
            <p:nvSpPr>
              <p:cNvPr id="58" name="Google Shape;58;p6"/>
              <p:cNvSpPr/>
              <p:nvPr/>
            </p:nvSpPr>
            <p:spPr>
              <a:xfrm>
                <a:off x="35098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3839550" y="187475"/>
                <a:ext cx="108000" cy="108000"/>
              </a:xfrm>
              <a:prstGeom prst="ellipse">
                <a:avLst/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60" name="Google Shape;60;p6"/>
          <p:cNvGrpSpPr/>
          <p:nvPr/>
        </p:nvGrpSpPr>
        <p:grpSpPr>
          <a:xfrm>
            <a:off x="6812666" y="2003198"/>
            <a:ext cx="310825" cy="1601606"/>
            <a:chOff x="3343854" y="2003198"/>
            <a:chExt cx="310825" cy="1601606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3343854" y="2003198"/>
              <a:ext cx="304888" cy="466609"/>
              <a:chOff x="4473250" y="187475"/>
              <a:chExt cx="767400" cy="1038525"/>
            </a:xfrm>
          </p:grpSpPr>
          <p:sp>
            <p:nvSpPr>
              <p:cNvPr id="62" name="Google Shape;62;p6"/>
              <p:cNvSpPr/>
              <p:nvPr/>
            </p:nvSpPr>
            <p:spPr>
              <a:xfrm>
                <a:off x="44732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>
                <a:off x="4802950" y="187475"/>
                <a:ext cx="108000" cy="108000"/>
              </a:xfrm>
              <a:prstGeom prst="ellipse">
                <a:avLst/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4" name="Google Shape;64;p6"/>
            <p:cNvGrpSpPr/>
            <p:nvPr/>
          </p:nvGrpSpPr>
          <p:grpSpPr>
            <a:xfrm rot="10800000">
              <a:off x="3349791" y="3138195"/>
              <a:ext cx="304888" cy="466609"/>
              <a:chOff x="3509850" y="187475"/>
              <a:chExt cx="767400" cy="1038525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35098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3839550" y="187475"/>
                <a:ext cx="108000" cy="108000"/>
              </a:xfrm>
              <a:prstGeom prst="ellipse">
                <a:avLst/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67" name="Google Shape;67;p6"/>
          <p:cNvGrpSpPr/>
          <p:nvPr/>
        </p:nvGrpSpPr>
        <p:grpSpPr>
          <a:xfrm>
            <a:off x="10318329" y="2003198"/>
            <a:ext cx="310825" cy="1601606"/>
            <a:chOff x="3343854" y="2003198"/>
            <a:chExt cx="310825" cy="1601606"/>
          </a:xfrm>
        </p:grpSpPr>
        <p:grpSp>
          <p:nvGrpSpPr>
            <p:cNvPr id="68" name="Google Shape;68;p6"/>
            <p:cNvGrpSpPr/>
            <p:nvPr/>
          </p:nvGrpSpPr>
          <p:grpSpPr>
            <a:xfrm>
              <a:off x="3343854" y="2003198"/>
              <a:ext cx="304888" cy="466609"/>
              <a:chOff x="4473250" y="187475"/>
              <a:chExt cx="767400" cy="1038525"/>
            </a:xfrm>
          </p:grpSpPr>
          <p:sp>
            <p:nvSpPr>
              <p:cNvPr id="69" name="Google Shape;69;p6"/>
              <p:cNvSpPr/>
              <p:nvPr/>
            </p:nvSpPr>
            <p:spPr>
              <a:xfrm>
                <a:off x="44732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4802950" y="187475"/>
                <a:ext cx="108000" cy="108000"/>
              </a:xfrm>
              <a:prstGeom prst="ellipse">
                <a:avLst/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71" name="Google Shape;71;p6"/>
            <p:cNvGrpSpPr/>
            <p:nvPr/>
          </p:nvGrpSpPr>
          <p:grpSpPr>
            <a:xfrm rot="10800000">
              <a:off x="3349791" y="3138195"/>
              <a:ext cx="304888" cy="466609"/>
              <a:chOff x="3509850" y="187475"/>
              <a:chExt cx="767400" cy="1038525"/>
            </a:xfrm>
          </p:grpSpPr>
          <p:sp>
            <p:nvSpPr>
              <p:cNvPr id="72" name="Google Shape;72;p6"/>
              <p:cNvSpPr/>
              <p:nvPr/>
            </p:nvSpPr>
            <p:spPr>
              <a:xfrm>
                <a:off x="35098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3" name="Google Shape;73;p6"/>
              <p:cNvSpPr/>
              <p:nvPr/>
            </p:nvSpPr>
            <p:spPr>
              <a:xfrm>
                <a:off x="3839550" y="187475"/>
                <a:ext cx="108000" cy="108000"/>
              </a:xfrm>
              <a:prstGeom prst="ellipse">
                <a:avLst/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2" name="Google Shape;322;p24"/>
          <p:cNvSpPr txBox="1">
            <a:spLocks noGrp="1"/>
          </p:cNvSpPr>
          <p:nvPr>
            <p:ph type="title"/>
          </p:nvPr>
        </p:nvSpPr>
        <p:spPr>
          <a:xfrm>
            <a:off x="759024" y="827375"/>
            <a:ext cx="5885615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arenR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시연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안전 개선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inference_video_success_VoXOB4.mp4" descr="inference_video_success_VoXOB4.mp4">
            <a:hlinkClick r:id="" action="ppaction://media"/>
            <a:extLst>
              <a:ext uri="{FF2B5EF4-FFF2-40B4-BE49-F238E27FC236}">
                <a16:creationId xmlns:a16="http://schemas.microsoft.com/office/drawing/2014/main" id="{9C4BDBA9-DD69-6045-9450-45DE3AD0E7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5942" y="1435799"/>
            <a:ext cx="6049596" cy="4568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21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1" name="Google Shape;321;p24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2" name="Google Shape;322;p24"/>
          <p:cNvSpPr txBox="1">
            <a:spLocks noGrp="1"/>
          </p:cNvSpPr>
          <p:nvPr>
            <p:ph type="title"/>
          </p:nvPr>
        </p:nvSpPr>
        <p:spPr>
          <a:xfrm>
            <a:off x="759024" y="827375"/>
            <a:ext cx="6216541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arenR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시연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효율성 개선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test_with_no_human.mp4" descr="test_with_no_human.mp4">
            <a:hlinkClick r:id="" action="ppaction://media"/>
            <a:extLst>
              <a:ext uri="{FF2B5EF4-FFF2-40B4-BE49-F238E27FC236}">
                <a16:creationId xmlns:a16="http://schemas.microsoft.com/office/drawing/2014/main" id="{B56BC66D-D59C-704A-A4E2-0A624D01C8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8005" y="1447340"/>
            <a:ext cx="7010764" cy="467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5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56444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(Segmentation)</a:t>
            </a:r>
          </a:p>
          <a:p>
            <a:pPr marL="5334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endParaRPr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2B98CC-D174-EA4B-88D9-29F5B233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64" y="2070912"/>
            <a:ext cx="4751283" cy="3018672"/>
          </a:xfrm>
          <a:prstGeom prst="rect">
            <a:avLst/>
          </a:prstGeom>
        </p:spPr>
      </p:pic>
      <p:sp>
        <p:nvSpPr>
          <p:cNvPr id="13" name="Google Shape;302;p22">
            <a:extLst>
              <a:ext uri="{FF2B5EF4-FFF2-40B4-BE49-F238E27FC236}">
                <a16:creationId xmlns:a16="http://schemas.microsoft.com/office/drawing/2014/main" id="{F1E6B084-284A-8946-8756-8B0D385EF481}"/>
              </a:ext>
            </a:extLst>
          </p:cNvPr>
          <p:cNvSpPr txBox="1">
            <a:spLocks/>
          </p:cNvSpPr>
          <p:nvPr/>
        </p:nvSpPr>
        <p:spPr>
          <a:xfrm>
            <a:off x="2504983" y="5493212"/>
            <a:ext cx="2937679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sz="2000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Crosswalk ratio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3A6C82-ACC3-C747-8A71-6C546C415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281" y="2274606"/>
            <a:ext cx="2300256" cy="24496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180101-4EE4-FF44-87DF-A3013977C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014" y="2268415"/>
            <a:ext cx="2340748" cy="2460787"/>
          </a:xfrm>
          <a:prstGeom prst="rect">
            <a:avLst/>
          </a:prstGeom>
        </p:spPr>
      </p:pic>
      <p:sp>
        <p:nvSpPr>
          <p:cNvPr id="14" name="Google Shape;302;p22">
            <a:extLst>
              <a:ext uri="{FF2B5EF4-FFF2-40B4-BE49-F238E27FC236}">
                <a16:creationId xmlns:a16="http://schemas.microsoft.com/office/drawing/2014/main" id="{362C807D-4259-0843-8D1E-02FF392B020A}"/>
              </a:ext>
            </a:extLst>
          </p:cNvPr>
          <p:cNvSpPr txBox="1">
            <a:spLocks/>
          </p:cNvSpPr>
          <p:nvPr/>
        </p:nvSpPr>
        <p:spPr>
          <a:xfrm>
            <a:off x="8034432" y="5435415"/>
            <a:ext cx="1971717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-US" sz="2000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split</a:t>
            </a:r>
            <a:endParaRPr lang="en" sz="2000"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E5335B97-082D-4D40-AA10-4EE0E0123BCB}"/>
              </a:ext>
            </a:extLst>
          </p:cNvPr>
          <p:cNvCxnSpPr/>
          <p:nvPr/>
        </p:nvCxnSpPr>
        <p:spPr>
          <a:xfrm>
            <a:off x="2743202" y="2268415"/>
            <a:ext cx="0" cy="2639558"/>
          </a:xfrm>
          <a:prstGeom prst="line">
            <a:avLst/>
          </a:prstGeom>
          <a:ln w="38100">
            <a:solidFill>
              <a:srgbClr val="C2C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29BD99D-370F-A64C-A875-1061EC8A0AAC}"/>
              </a:ext>
            </a:extLst>
          </p:cNvPr>
          <p:cNvCxnSpPr/>
          <p:nvPr/>
        </p:nvCxnSpPr>
        <p:spPr>
          <a:xfrm>
            <a:off x="3845168" y="2259623"/>
            <a:ext cx="0" cy="2639558"/>
          </a:xfrm>
          <a:prstGeom prst="line">
            <a:avLst/>
          </a:prstGeom>
          <a:ln w="38100">
            <a:solidFill>
              <a:srgbClr val="C2C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302;p22">
            <a:extLst>
              <a:ext uri="{FF2B5EF4-FFF2-40B4-BE49-F238E27FC236}">
                <a16:creationId xmlns:a16="http://schemas.microsoft.com/office/drawing/2014/main" id="{E39B0C2C-8418-0644-84A7-1494E5D5F9FA}"/>
              </a:ext>
            </a:extLst>
          </p:cNvPr>
          <p:cNvSpPr txBox="1">
            <a:spLocks/>
          </p:cNvSpPr>
          <p:nvPr/>
        </p:nvSpPr>
        <p:spPr>
          <a:xfrm>
            <a:off x="1747256" y="5012643"/>
            <a:ext cx="1618947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Small</a:t>
            </a:r>
          </a:p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(86.31%)</a:t>
            </a:r>
          </a:p>
        </p:txBody>
      </p:sp>
      <p:sp>
        <p:nvSpPr>
          <p:cNvPr id="18" name="Google Shape;302;p22">
            <a:extLst>
              <a:ext uri="{FF2B5EF4-FFF2-40B4-BE49-F238E27FC236}">
                <a16:creationId xmlns:a16="http://schemas.microsoft.com/office/drawing/2014/main" id="{F4D11D08-4FE7-6341-AEE6-B17DE1821A36}"/>
              </a:ext>
            </a:extLst>
          </p:cNvPr>
          <p:cNvSpPr txBox="1">
            <a:spLocks/>
          </p:cNvSpPr>
          <p:nvPr/>
        </p:nvSpPr>
        <p:spPr>
          <a:xfrm>
            <a:off x="2844697" y="5012642"/>
            <a:ext cx="1467957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Medium</a:t>
            </a:r>
          </a:p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(9.42%)</a:t>
            </a:r>
          </a:p>
        </p:txBody>
      </p:sp>
      <p:sp>
        <p:nvSpPr>
          <p:cNvPr id="19" name="Google Shape;302;p22">
            <a:extLst>
              <a:ext uri="{FF2B5EF4-FFF2-40B4-BE49-F238E27FC236}">
                <a16:creationId xmlns:a16="http://schemas.microsoft.com/office/drawing/2014/main" id="{2B2B514E-057E-C747-9FD7-8204F5638499}"/>
              </a:ext>
            </a:extLst>
          </p:cNvPr>
          <p:cNvSpPr txBox="1">
            <a:spLocks/>
          </p:cNvSpPr>
          <p:nvPr/>
        </p:nvSpPr>
        <p:spPr>
          <a:xfrm>
            <a:off x="4335549" y="5012642"/>
            <a:ext cx="1386976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Large</a:t>
            </a:r>
          </a:p>
          <a:p>
            <a:pPr marL="76200">
              <a:buSzPts val="2400"/>
            </a:pPr>
            <a:r>
              <a:rPr lang="en" sz="160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(4.26%)</a:t>
            </a:r>
          </a:p>
        </p:txBody>
      </p:sp>
      <p:sp>
        <p:nvSpPr>
          <p:cNvPr id="20" name="Google Shape;302;p22">
            <a:extLst>
              <a:ext uri="{FF2B5EF4-FFF2-40B4-BE49-F238E27FC236}">
                <a16:creationId xmlns:a16="http://schemas.microsoft.com/office/drawing/2014/main" id="{30194312-FF7D-D54A-B38A-DD8238005B5B}"/>
              </a:ext>
            </a:extLst>
          </p:cNvPr>
          <p:cNvSpPr txBox="1">
            <a:spLocks/>
          </p:cNvSpPr>
          <p:nvPr/>
        </p:nvSpPr>
        <p:spPr>
          <a:xfrm>
            <a:off x="7129697" y="4579810"/>
            <a:ext cx="1013648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2979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장</a:t>
            </a:r>
            <a:endParaRPr lang="en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Google Shape;302;p22">
            <a:extLst>
              <a:ext uri="{FF2B5EF4-FFF2-40B4-BE49-F238E27FC236}">
                <a16:creationId xmlns:a16="http://schemas.microsoft.com/office/drawing/2014/main" id="{560C9220-16AF-B440-8D7E-6E87F8AE519D}"/>
              </a:ext>
            </a:extLst>
          </p:cNvPr>
          <p:cNvSpPr txBox="1">
            <a:spLocks/>
          </p:cNvSpPr>
          <p:nvPr/>
        </p:nvSpPr>
        <p:spPr>
          <a:xfrm>
            <a:off x="9488769" y="4572966"/>
            <a:ext cx="1013648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553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장</a:t>
            </a:r>
            <a:endParaRPr lang="en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59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(Segmentation)</a:t>
            </a:r>
            <a:endParaRPr 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endParaRPr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>
              <a:buSzPts val="2400"/>
              <a:buFont typeface="+mj-lt"/>
              <a:buAutoNum type="arabicParenR" startAt="2"/>
            </a:pPr>
            <a:r>
              <a:rPr lang="en-US" altLang="x-none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0077314-6BE9-A043-8001-28EA3DC0E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213209"/>
              </p:ext>
            </p:extLst>
          </p:nvPr>
        </p:nvGraphicFramePr>
        <p:xfrm>
          <a:off x="1438875" y="2267097"/>
          <a:ext cx="8128000" cy="3629030"/>
        </p:xfrm>
        <a:graphic>
          <a:graphicData uri="http://schemas.openxmlformats.org/drawingml/2006/table">
            <a:tbl>
              <a:tblPr firstRow="1" bandRow="1">
                <a:tableStyleId>{1F9FBB1A-B9CD-41BE-871F-672C8841D25B}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449713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42156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Delete annotation Error – v2</a:t>
                      </a:r>
                      <a:endParaRPr lang="x-none" altLang="en-US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rgbClr val="C2CF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Delete noise image – v2</a:t>
                      </a:r>
                      <a:endParaRPr lang="x-none" altLang="en-US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rgbClr val="C2CF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527043"/>
                  </a:ext>
                </a:extLst>
              </a:tr>
              <a:tr h="1365351">
                <a:tc>
                  <a:txBody>
                    <a:bodyPr/>
                    <a:lstStyle/>
                    <a:p>
                      <a:endParaRPr lang="x-non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94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Add Dataset – v3</a:t>
                      </a:r>
                      <a:endParaRPr lang="x-none" altLang="en-US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rgbClr val="C2CF2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x-none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Delete continuous images</a:t>
                      </a: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–</a:t>
                      </a:r>
                      <a:r>
                        <a:rPr lang="ko-KR" altLang="en-US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en-US" altLang="ko-KR" b="1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v3</a:t>
                      </a:r>
                      <a:endParaRPr lang="x-none" altLang="en-US" b="1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solidFill>
                      <a:srgbClr val="C2CF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520530"/>
                  </a:ext>
                </a:extLst>
              </a:tr>
              <a:tr h="1521999">
                <a:tc>
                  <a:txBody>
                    <a:bodyPr/>
                    <a:lstStyle/>
                    <a:p>
                      <a:endParaRPr lang="x-none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637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262A699-34A4-1544-A2CD-A4CE4EE2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23" y="2671339"/>
            <a:ext cx="2284954" cy="12245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0D0EB7-D153-BE42-833C-3DC27124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726" y="2671339"/>
            <a:ext cx="2284954" cy="12298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37BA57-955F-3441-9189-3C96F41FB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524" y="4458952"/>
            <a:ext cx="2284953" cy="1253160"/>
          </a:xfrm>
          <a:prstGeom prst="rect">
            <a:avLst/>
          </a:prstGeom>
        </p:spPr>
      </p:pic>
      <p:pic>
        <p:nvPicPr>
          <p:cNvPr id="7" name="그림 6" descr="텍스트, 도로, 실외, 거리이(가) 표시된 사진&#10;&#10;자동 생성된 설명">
            <a:extLst>
              <a:ext uri="{FF2B5EF4-FFF2-40B4-BE49-F238E27FC236}">
                <a16:creationId xmlns:a16="http://schemas.microsoft.com/office/drawing/2014/main" id="{5D79954C-95C8-2E45-9707-1CBBEDAA1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255" y="4575880"/>
            <a:ext cx="1867672" cy="1050565"/>
          </a:xfrm>
          <a:prstGeom prst="rect">
            <a:avLst/>
          </a:prstGeom>
        </p:spPr>
      </p:pic>
      <p:pic>
        <p:nvPicPr>
          <p:cNvPr id="9" name="그림 8" descr="텍스트, 도로, 실외, 거리이(가) 표시된 사진&#10;&#10;자동 생성된 설명">
            <a:extLst>
              <a:ext uri="{FF2B5EF4-FFF2-40B4-BE49-F238E27FC236}">
                <a16:creationId xmlns:a16="http://schemas.microsoft.com/office/drawing/2014/main" id="{98C06D6C-4A80-3941-84B9-3984C6495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255" y="4575879"/>
            <a:ext cx="1867672" cy="1050566"/>
          </a:xfrm>
          <a:prstGeom prst="rect">
            <a:avLst/>
          </a:prstGeom>
        </p:spPr>
      </p:pic>
      <p:sp>
        <p:nvSpPr>
          <p:cNvPr id="12" name="Google Shape;169;p12">
            <a:extLst>
              <a:ext uri="{FF2B5EF4-FFF2-40B4-BE49-F238E27FC236}">
                <a16:creationId xmlns:a16="http://schemas.microsoft.com/office/drawing/2014/main" id="{A89A8AB7-F46A-9C46-B46B-C582DB6EB461}"/>
              </a:ext>
            </a:extLst>
          </p:cNvPr>
          <p:cNvSpPr/>
          <p:nvPr/>
        </p:nvSpPr>
        <p:spPr>
          <a:xfrm>
            <a:off x="1438875" y="2284682"/>
            <a:ext cx="8128000" cy="168303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Google Shape;169;p12">
            <a:extLst>
              <a:ext uri="{FF2B5EF4-FFF2-40B4-BE49-F238E27FC236}">
                <a16:creationId xmlns:a16="http://schemas.microsoft.com/office/drawing/2014/main" id="{2EC5861A-1CFE-3E4B-9072-B856327C301F}"/>
              </a:ext>
            </a:extLst>
          </p:cNvPr>
          <p:cNvSpPr/>
          <p:nvPr/>
        </p:nvSpPr>
        <p:spPr>
          <a:xfrm>
            <a:off x="1432983" y="4013109"/>
            <a:ext cx="8128000" cy="18742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3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 Results(</a:t>
            </a:r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Segmetation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5334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endParaRPr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>
              <a:buSzPts val="2400"/>
              <a:buFont typeface="+mj-lt"/>
              <a:buAutoNum type="arabicParenR" startAt="2"/>
            </a:pPr>
            <a:r>
              <a:rPr lang="en-US" altLang="x-none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</a:p>
        </p:txBody>
      </p:sp>
      <p:pic>
        <p:nvPicPr>
          <p:cNvPr id="9" name="Google Shape;233;p15">
            <a:extLst>
              <a:ext uri="{FF2B5EF4-FFF2-40B4-BE49-F238E27FC236}">
                <a16:creationId xmlns:a16="http://schemas.microsoft.com/office/drawing/2014/main" id="{06FC89BB-3E52-754F-A3C3-3B479EEC61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011" y="2654123"/>
            <a:ext cx="2315582" cy="91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34;p15">
            <a:extLst>
              <a:ext uri="{FF2B5EF4-FFF2-40B4-BE49-F238E27FC236}">
                <a16:creationId xmlns:a16="http://schemas.microsoft.com/office/drawing/2014/main" id="{DAF3D02C-85D7-AB46-A6D2-8342F69CAB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848" y="3731163"/>
            <a:ext cx="2315582" cy="91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97B837-2E7F-5741-BA4B-EC22D38AC48D}"/>
              </a:ext>
            </a:extLst>
          </p:cNvPr>
          <p:cNvSpPr txBox="1"/>
          <p:nvPr/>
        </p:nvSpPr>
        <p:spPr>
          <a:xfrm>
            <a:off x="1789840" y="4843406"/>
            <a:ext cx="1597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학습에 쓰인 이미지</a:t>
            </a:r>
            <a:endParaRPr kumimoji="1" lang="x-none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99EA50-4252-E040-A501-24832598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88951" y="2493045"/>
            <a:ext cx="2455195" cy="1841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FD3F4-36DC-FD4F-AFD2-D3E14C151FE4}"/>
              </a:ext>
            </a:extLst>
          </p:cNvPr>
          <p:cNvSpPr txBox="1"/>
          <p:nvPr/>
        </p:nvSpPr>
        <p:spPr>
          <a:xfrm>
            <a:off x="4377031" y="4846611"/>
            <a:ext cx="1597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추론 환경</a:t>
            </a:r>
            <a:endParaRPr kumimoji="1" lang="x-none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AA1017-8BB5-2449-8A41-E6BCB61DA1B7}"/>
              </a:ext>
            </a:extLst>
          </p:cNvPr>
          <p:cNvSpPr txBox="1"/>
          <p:nvPr/>
        </p:nvSpPr>
        <p:spPr>
          <a:xfrm>
            <a:off x="3283931" y="5203751"/>
            <a:ext cx="6939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횡단보도의 특징을 잡아내게 학습하여</a:t>
            </a:r>
            <a:r>
              <a:rPr lang="en-US" altLang="ko-KR" sz="240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2400" b="1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추론 환경에서 횡단보도를 잡아내도록 유도</a:t>
            </a:r>
            <a:endParaRPr kumimoji="1" lang="x-none" altLang="en-US" sz="2400" dirty="0">
              <a:solidFill>
                <a:srgbClr val="633CD6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F0A724-1BAB-E84F-8C8A-E3BF8A2FA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367" y="2424086"/>
            <a:ext cx="5027728" cy="2228987"/>
          </a:xfrm>
          <a:prstGeom prst="rect">
            <a:avLst/>
          </a:prstGeom>
        </p:spPr>
      </p:pic>
      <p:sp>
        <p:nvSpPr>
          <p:cNvPr id="17" name="곱하기 16">
            <a:extLst>
              <a:ext uri="{FF2B5EF4-FFF2-40B4-BE49-F238E27FC236}">
                <a16:creationId xmlns:a16="http://schemas.microsoft.com/office/drawing/2014/main" id="{13AB6F9B-0BB2-0948-9BC4-1B1F8E7C99D9}"/>
              </a:ext>
            </a:extLst>
          </p:cNvPr>
          <p:cNvSpPr/>
          <p:nvPr/>
        </p:nvSpPr>
        <p:spPr>
          <a:xfrm>
            <a:off x="7260667" y="2224129"/>
            <a:ext cx="3050931" cy="26289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870913-26D2-F940-A75D-4880CD3DA93A}"/>
              </a:ext>
            </a:extLst>
          </p:cNvPr>
          <p:cNvSpPr txBox="1"/>
          <p:nvPr/>
        </p:nvSpPr>
        <p:spPr>
          <a:xfrm>
            <a:off x="6992113" y="4853029"/>
            <a:ext cx="4299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Inference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되는 이미지와 학습 이미지가 다름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69399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7" grpId="0" animBg="1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25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Validation Results(Segmentation)</a:t>
            </a:r>
          </a:p>
          <a:p>
            <a:pPr marL="533400" lvl="1" indent="0">
              <a:lnSpc>
                <a:spcPct val="115000"/>
              </a:lnSpc>
              <a:spcBef>
                <a:spcPts val="0"/>
              </a:spcBef>
              <a:buNone/>
            </a:pPr>
            <a:endParaRPr lang="en-US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endParaRPr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 descr="텍스트, 도로, 스크린샷이(가) 표시된 사진&#10;&#10;자동 생성된 설명">
            <a:extLst>
              <a:ext uri="{FF2B5EF4-FFF2-40B4-BE49-F238E27FC236}">
                <a16:creationId xmlns:a16="http://schemas.microsoft.com/office/drawing/2014/main" id="{AAA46FA8-04DB-874A-97E0-79BAE7CF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460" y="2080794"/>
            <a:ext cx="5007729" cy="3191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E1BD5B0-E546-8D43-BFFB-553869225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771" y="2485239"/>
            <a:ext cx="5177204" cy="10239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6769C6-4350-BD49-AE35-3DDAE4CD7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771" y="3509222"/>
            <a:ext cx="5177204" cy="1410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43697F0-7740-BC4F-8CDF-8F9807B8DBAF}"/>
              </a:ext>
            </a:extLst>
          </p:cNvPr>
          <p:cNvSpPr txBox="1"/>
          <p:nvPr/>
        </p:nvSpPr>
        <p:spPr>
          <a:xfrm>
            <a:off x="2896115" y="5385621"/>
            <a:ext cx="2221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 dataset </a:t>
            </a:r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  <a:endParaRPr kumimoji="1" lang="x-none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EAE27B-86AA-D54B-BA7C-44EC167097F1}"/>
              </a:ext>
            </a:extLst>
          </p:cNvPr>
          <p:cNvSpPr txBox="1"/>
          <p:nvPr/>
        </p:nvSpPr>
        <p:spPr>
          <a:xfrm>
            <a:off x="7537703" y="5371632"/>
            <a:ext cx="3329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경향이 잘 학습 되었는지 확인</a:t>
            </a:r>
            <a:endParaRPr kumimoji="1" lang="x-none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60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26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인도 대기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영역 감지</a:t>
            </a:r>
            <a:endParaRPr 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실험 결과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Binary Class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분류를 통해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개선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(background, crosswalk)</a:t>
            </a:r>
          </a:p>
          <a:p>
            <a:pPr lvl="2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검출된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Crosswalk area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이용하여 횡단보도 대기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Zone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Google Shape;303;p22">
            <a:extLst>
              <a:ext uri="{FF2B5EF4-FFF2-40B4-BE49-F238E27FC236}">
                <a16:creationId xmlns:a16="http://schemas.microsoft.com/office/drawing/2014/main" id="{3F2472ED-4FFE-684D-BBFC-C98CCB54ED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43" t="1908" r="2765" b="3591"/>
          <a:stretch/>
        </p:blipFill>
        <p:spPr>
          <a:xfrm>
            <a:off x="6702221" y="2910012"/>
            <a:ext cx="3703174" cy="37050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자유형 3">
            <a:extLst>
              <a:ext uri="{FF2B5EF4-FFF2-40B4-BE49-F238E27FC236}">
                <a16:creationId xmlns:a16="http://schemas.microsoft.com/office/drawing/2014/main" id="{8D3835F3-F26A-7240-8161-99D9C9AE32A3}"/>
              </a:ext>
            </a:extLst>
          </p:cNvPr>
          <p:cNvSpPr/>
          <p:nvPr/>
        </p:nvSpPr>
        <p:spPr>
          <a:xfrm>
            <a:off x="6875585" y="4563208"/>
            <a:ext cx="3490546" cy="1283677"/>
          </a:xfrm>
          <a:custGeom>
            <a:avLst/>
            <a:gdLst>
              <a:gd name="connsiteX0" fmla="*/ 123092 w 3490546"/>
              <a:gd name="connsiteY0" fmla="*/ 307730 h 1283677"/>
              <a:gd name="connsiteX1" fmla="*/ 1354015 w 3490546"/>
              <a:gd name="connsiteY1" fmla="*/ 0 h 1283677"/>
              <a:gd name="connsiteX2" fmla="*/ 3490546 w 3490546"/>
              <a:gd name="connsiteY2" fmla="*/ 360484 h 1283677"/>
              <a:gd name="connsiteX3" fmla="*/ 3490546 w 3490546"/>
              <a:gd name="connsiteY3" fmla="*/ 729761 h 1283677"/>
              <a:gd name="connsiteX4" fmla="*/ 2294792 w 3490546"/>
              <a:gd name="connsiteY4" fmla="*/ 1283677 h 1283677"/>
              <a:gd name="connsiteX5" fmla="*/ 0 w 3490546"/>
              <a:gd name="connsiteY5" fmla="*/ 360484 h 1283677"/>
              <a:gd name="connsiteX6" fmla="*/ 123092 w 3490546"/>
              <a:gd name="connsiteY6" fmla="*/ 307730 h 128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0546" h="1283677">
                <a:moveTo>
                  <a:pt x="123092" y="307730"/>
                </a:moveTo>
                <a:lnTo>
                  <a:pt x="1354015" y="0"/>
                </a:lnTo>
                <a:lnTo>
                  <a:pt x="3490546" y="360484"/>
                </a:lnTo>
                <a:lnTo>
                  <a:pt x="3490546" y="729761"/>
                </a:lnTo>
                <a:lnTo>
                  <a:pt x="2294792" y="1283677"/>
                </a:lnTo>
                <a:lnTo>
                  <a:pt x="0" y="360484"/>
                </a:lnTo>
                <a:lnTo>
                  <a:pt x="123092" y="30773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pic>
        <p:nvPicPr>
          <p:cNvPr id="12" name="Google Shape;303;p22">
            <a:extLst>
              <a:ext uri="{FF2B5EF4-FFF2-40B4-BE49-F238E27FC236}">
                <a16:creationId xmlns:a16="http://schemas.microsoft.com/office/drawing/2014/main" id="{595ADD65-F683-864E-BBC4-1BD5CBDAE8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43" t="1908" r="2765" b="3591"/>
          <a:stretch/>
        </p:blipFill>
        <p:spPr>
          <a:xfrm>
            <a:off x="1875727" y="2910012"/>
            <a:ext cx="3703174" cy="3705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27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</a:t>
            </a: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1" name="Google Shape;301;p22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Result(Segmentation)</a:t>
            </a:r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endParaRPr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2" name="Google Shape;302;p22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3" name="Google Shape;303;p22"/>
          <p:cNvPicPr preferRelativeResize="0"/>
          <p:nvPr/>
        </p:nvPicPr>
        <p:blipFill rotWithShape="1">
          <a:blip r:embed="rId3">
            <a:alphaModFix/>
          </a:blip>
          <a:srcRect l="7443" t="1908" r="2765" b="3591"/>
          <a:stretch/>
        </p:blipFill>
        <p:spPr>
          <a:xfrm>
            <a:off x="928225" y="2175175"/>
            <a:ext cx="467999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2"/>
          <p:cNvPicPr preferRelativeResize="0"/>
          <p:nvPr/>
        </p:nvPicPr>
        <p:blipFill rotWithShape="1">
          <a:blip r:embed="rId4">
            <a:alphaModFix/>
          </a:blip>
          <a:srcRect l="3546" t="2753" r="1124" b="4223"/>
          <a:stretch/>
        </p:blipFill>
        <p:spPr>
          <a:xfrm>
            <a:off x="6395025" y="2175177"/>
            <a:ext cx="4680001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726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28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결론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 distribution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(Object Detection) </a:t>
            </a:r>
            <a:endParaRPr 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3270FC-5B71-C94E-81F8-0C6F3E45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717" y="2226975"/>
            <a:ext cx="4843835" cy="4022999"/>
          </a:xfrm>
          <a:prstGeom prst="rect">
            <a:avLst/>
          </a:prstGeom>
        </p:spPr>
      </p:pic>
      <p:sp>
        <p:nvSpPr>
          <p:cNvPr id="7" name="Google Shape;302;p22">
            <a:extLst>
              <a:ext uri="{FF2B5EF4-FFF2-40B4-BE49-F238E27FC236}">
                <a16:creationId xmlns:a16="http://schemas.microsoft.com/office/drawing/2014/main" id="{CE4ECC04-FE5A-3F49-A5CF-380592ED9D02}"/>
              </a:ext>
            </a:extLst>
          </p:cNvPr>
          <p:cNvSpPr txBox="1">
            <a:spLocks/>
          </p:cNvSpPr>
          <p:nvPr/>
        </p:nvSpPr>
        <p:spPr>
          <a:xfrm>
            <a:off x="5191263" y="3042143"/>
            <a:ext cx="1050665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6913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장</a:t>
            </a:r>
            <a:endParaRPr lang="en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Google Shape;302;p22">
            <a:extLst>
              <a:ext uri="{FF2B5EF4-FFF2-40B4-BE49-F238E27FC236}">
                <a16:creationId xmlns:a16="http://schemas.microsoft.com/office/drawing/2014/main" id="{52D58FBA-5524-C742-A5A7-0C0B409768B8}"/>
              </a:ext>
            </a:extLst>
          </p:cNvPr>
          <p:cNvSpPr txBox="1">
            <a:spLocks/>
          </p:cNvSpPr>
          <p:nvPr/>
        </p:nvSpPr>
        <p:spPr>
          <a:xfrm>
            <a:off x="6464831" y="3042142"/>
            <a:ext cx="1050665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1744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장</a:t>
            </a:r>
            <a:endParaRPr lang="en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Google Shape;302;p22">
            <a:extLst>
              <a:ext uri="{FF2B5EF4-FFF2-40B4-BE49-F238E27FC236}">
                <a16:creationId xmlns:a16="http://schemas.microsoft.com/office/drawing/2014/main" id="{6EF165A7-3399-AC4A-9F57-3072F7EFB843}"/>
              </a:ext>
            </a:extLst>
          </p:cNvPr>
          <p:cNvSpPr txBox="1">
            <a:spLocks/>
          </p:cNvSpPr>
          <p:nvPr/>
        </p:nvSpPr>
        <p:spPr>
          <a:xfrm>
            <a:off x="3843010" y="3042141"/>
            <a:ext cx="1050665" cy="4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buSzPts val="2400"/>
            </a:pPr>
            <a:r>
              <a:rPr lang="en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8657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장</a:t>
            </a:r>
            <a:endParaRPr lang="en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587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29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결론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Augmentation(Object Detection)</a:t>
            </a:r>
          </a:p>
          <a:p>
            <a:pPr lvl="1">
              <a:spcBef>
                <a:spcPts val="0"/>
              </a:spcBef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특징을 학습하기에 충분한 데이터를 확보했다고 판단하였는데도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mix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up, mosaic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같은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augmentation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효과가 있었음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E076DE-DE15-794F-92D4-3A67F9DF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5" y="2761134"/>
            <a:ext cx="9994790" cy="28240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4173300" y="3087300"/>
            <a:ext cx="384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서론</a:t>
            </a:r>
            <a:endParaRPr sz="4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결론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Layer freezing(Object Detection)</a:t>
            </a:r>
          </a:p>
          <a:p>
            <a:pPr lvl="1">
              <a:spcBef>
                <a:spcPts val="0"/>
              </a:spcBef>
              <a:buChar char="-"/>
            </a:pP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COCO Dataset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풀고자 하는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task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맞지 않았음 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A2ADDE-DAE9-9F48-8D28-E6CBD4ED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54" y="2782138"/>
            <a:ext cx="5076525" cy="30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4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31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결론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Result(Object Detection)</a:t>
            </a: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13" name="Google Shape;3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25" y="2175175"/>
            <a:ext cx="5040001" cy="35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425" y="2175175"/>
            <a:ext cx="504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317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32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결론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Google Shape;311;p23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Google Shape;312;p23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5937866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334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arenR" startAt="2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Issue – Object Tracking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deep_sort_success_plzaQt.mp4" descr="deep_sort_success_plzaQt.mp4">
            <a:hlinkClick r:id="" action="ppaction://media"/>
            <a:extLst>
              <a:ext uri="{FF2B5EF4-FFF2-40B4-BE49-F238E27FC236}">
                <a16:creationId xmlns:a16="http://schemas.microsoft.com/office/drawing/2014/main" id="{7ABEEA57-FD40-8848-AD4B-87C262BDD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766" y="1412220"/>
            <a:ext cx="5955853" cy="44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4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/>
        </p:nvSpPr>
        <p:spPr>
          <a:xfrm>
            <a:off x="4997278" y="3013500"/>
            <a:ext cx="2245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Q&amp;A</a:t>
            </a:r>
            <a:endParaRPr sz="4800" b="1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343" name="Google Shape;343;p26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33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6D67BDF-0260-074D-8469-82D25AAB2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327" name="Google Shape;327;p25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34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Appendix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4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Plan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0C33F1-914B-3146-89FF-B9C34214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ore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DBB7E03-88FB-9C40-BB9E-5879A135D79E}"/>
              </a:ext>
            </a:extLst>
          </p:cNvPr>
          <p:cNvSpPr/>
          <p:nvPr/>
        </p:nvSpPr>
        <p:spPr>
          <a:xfrm>
            <a:off x="1786758" y="1466752"/>
            <a:ext cx="7111242" cy="5293339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691F714-215B-AD43-9508-234DD5E744B6}"/>
              </a:ext>
            </a:extLst>
          </p:cNvPr>
          <p:cNvSpPr/>
          <p:nvPr/>
        </p:nvSpPr>
        <p:spPr>
          <a:xfrm>
            <a:off x="2716922" y="6042548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5EBCE5-FD6E-FE4D-B28B-9B7F1F4CE867}"/>
              </a:ext>
            </a:extLst>
          </p:cNvPr>
          <p:cNvSpPr/>
          <p:nvPr/>
        </p:nvSpPr>
        <p:spPr>
          <a:xfrm>
            <a:off x="5624879" y="5836601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97601B-C298-784C-B9A2-3083F3F95D57}"/>
              </a:ext>
            </a:extLst>
          </p:cNvPr>
          <p:cNvSpPr/>
          <p:nvPr/>
        </p:nvSpPr>
        <p:spPr>
          <a:xfrm>
            <a:off x="2716922" y="5441184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A97FBA-1DB8-1540-8396-CE0647B7111D}"/>
              </a:ext>
            </a:extLst>
          </p:cNvPr>
          <p:cNvSpPr/>
          <p:nvPr/>
        </p:nvSpPr>
        <p:spPr>
          <a:xfrm>
            <a:off x="5624879" y="5235237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A69724-8A80-7D4D-827C-D8A8513BEC8E}"/>
              </a:ext>
            </a:extLst>
          </p:cNvPr>
          <p:cNvSpPr/>
          <p:nvPr/>
        </p:nvSpPr>
        <p:spPr>
          <a:xfrm>
            <a:off x="2716922" y="4839820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2C1ABD-39F5-094B-A613-8663280F1F58}"/>
              </a:ext>
            </a:extLst>
          </p:cNvPr>
          <p:cNvSpPr/>
          <p:nvPr/>
        </p:nvSpPr>
        <p:spPr>
          <a:xfrm>
            <a:off x="5624879" y="4633873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419077-951F-3D4E-A5D5-CD8C4385DFB3}"/>
              </a:ext>
            </a:extLst>
          </p:cNvPr>
          <p:cNvSpPr/>
          <p:nvPr/>
        </p:nvSpPr>
        <p:spPr>
          <a:xfrm>
            <a:off x="2716922" y="4238456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F4BE671-AEC6-684A-8EEA-2708651281E1}"/>
              </a:ext>
            </a:extLst>
          </p:cNvPr>
          <p:cNvSpPr/>
          <p:nvPr/>
        </p:nvSpPr>
        <p:spPr>
          <a:xfrm>
            <a:off x="5624879" y="4032509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BD7588C-F46F-134C-95DE-4D86F4D7D3E5}"/>
              </a:ext>
            </a:extLst>
          </p:cNvPr>
          <p:cNvSpPr/>
          <p:nvPr/>
        </p:nvSpPr>
        <p:spPr>
          <a:xfrm>
            <a:off x="2716922" y="3637092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0A6159A-AA94-F346-BAA1-2BFDE7021377}"/>
              </a:ext>
            </a:extLst>
          </p:cNvPr>
          <p:cNvSpPr/>
          <p:nvPr/>
        </p:nvSpPr>
        <p:spPr>
          <a:xfrm>
            <a:off x="5624879" y="3431145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5F1173-BEED-CE4B-9019-628935D56739}"/>
              </a:ext>
            </a:extLst>
          </p:cNvPr>
          <p:cNvSpPr/>
          <p:nvPr/>
        </p:nvSpPr>
        <p:spPr>
          <a:xfrm>
            <a:off x="2716922" y="3035728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509E9D5-7F15-D849-A6AB-11BC11750358}"/>
              </a:ext>
            </a:extLst>
          </p:cNvPr>
          <p:cNvSpPr/>
          <p:nvPr/>
        </p:nvSpPr>
        <p:spPr>
          <a:xfrm>
            <a:off x="5624879" y="2829781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40B29A-1F16-0244-8388-6B1A0733E1E2}"/>
              </a:ext>
            </a:extLst>
          </p:cNvPr>
          <p:cNvSpPr/>
          <p:nvPr/>
        </p:nvSpPr>
        <p:spPr>
          <a:xfrm>
            <a:off x="2716922" y="2434364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FAA3B70-4D9B-334C-8FB2-50F04DF7E005}"/>
              </a:ext>
            </a:extLst>
          </p:cNvPr>
          <p:cNvSpPr/>
          <p:nvPr/>
        </p:nvSpPr>
        <p:spPr>
          <a:xfrm>
            <a:off x="5624879" y="2228417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E707DB9-650E-DD49-B0A6-E7F80215D8C1}"/>
              </a:ext>
            </a:extLst>
          </p:cNvPr>
          <p:cNvSpPr/>
          <p:nvPr/>
        </p:nvSpPr>
        <p:spPr>
          <a:xfrm>
            <a:off x="2716922" y="1833000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126E05-D5BA-BD47-8C51-4F100B563169}"/>
              </a:ext>
            </a:extLst>
          </p:cNvPr>
          <p:cNvSpPr/>
          <p:nvPr/>
        </p:nvSpPr>
        <p:spPr>
          <a:xfrm>
            <a:off x="5624879" y="1627053"/>
            <a:ext cx="2449338" cy="379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6FB7C1C-9AA6-644F-A356-0B5299F43046}"/>
              </a:ext>
            </a:extLst>
          </p:cNvPr>
          <p:cNvSpPr/>
          <p:nvPr/>
        </p:nvSpPr>
        <p:spPr>
          <a:xfrm>
            <a:off x="2219535" y="6121557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ADF9202-A90E-A44F-A1D2-59C437EF70E6}"/>
              </a:ext>
            </a:extLst>
          </p:cNvPr>
          <p:cNvSpPr/>
          <p:nvPr/>
        </p:nvSpPr>
        <p:spPr>
          <a:xfrm>
            <a:off x="2219535" y="5520193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5102C09-7011-9947-AFB5-6A51F079EE3F}"/>
              </a:ext>
            </a:extLst>
          </p:cNvPr>
          <p:cNvSpPr/>
          <p:nvPr/>
        </p:nvSpPr>
        <p:spPr>
          <a:xfrm>
            <a:off x="2219535" y="4918829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B60A867-37DE-3944-96BE-B1665B575C70}"/>
              </a:ext>
            </a:extLst>
          </p:cNvPr>
          <p:cNvSpPr/>
          <p:nvPr/>
        </p:nvSpPr>
        <p:spPr>
          <a:xfrm>
            <a:off x="2219535" y="4317465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446A303-CB8C-454A-82E9-8F45909A53B8}"/>
              </a:ext>
            </a:extLst>
          </p:cNvPr>
          <p:cNvSpPr/>
          <p:nvPr/>
        </p:nvSpPr>
        <p:spPr>
          <a:xfrm>
            <a:off x="2219535" y="3724333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4A3D93-DCBC-4E44-BA41-26763B8A3AE4}"/>
              </a:ext>
            </a:extLst>
          </p:cNvPr>
          <p:cNvSpPr/>
          <p:nvPr/>
        </p:nvSpPr>
        <p:spPr>
          <a:xfrm>
            <a:off x="2219535" y="3122969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C584BD8-B93A-2B42-B08C-0B8BA30C6056}"/>
              </a:ext>
            </a:extLst>
          </p:cNvPr>
          <p:cNvSpPr/>
          <p:nvPr/>
        </p:nvSpPr>
        <p:spPr>
          <a:xfrm>
            <a:off x="2219535" y="2521605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E3B4025-F533-FD4D-B0FF-F710BC7E1C08}"/>
              </a:ext>
            </a:extLst>
          </p:cNvPr>
          <p:cNvSpPr/>
          <p:nvPr/>
        </p:nvSpPr>
        <p:spPr>
          <a:xfrm>
            <a:off x="2219535" y="1920241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A75C1A3-AD00-DA4C-8A14-F653646F5B95}"/>
              </a:ext>
            </a:extLst>
          </p:cNvPr>
          <p:cNvSpPr/>
          <p:nvPr/>
        </p:nvSpPr>
        <p:spPr>
          <a:xfrm>
            <a:off x="8216681" y="5899133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AB45D1D-7218-E944-976A-2E56DF45467D}"/>
              </a:ext>
            </a:extLst>
          </p:cNvPr>
          <p:cNvSpPr/>
          <p:nvPr/>
        </p:nvSpPr>
        <p:spPr>
          <a:xfrm>
            <a:off x="8216681" y="5297769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E641176-9BCD-194B-9E4B-87917CF26AFB}"/>
              </a:ext>
            </a:extLst>
          </p:cNvPr>
          <p:cNvSpPr/>
          <p:nvPr/>
        </p:nvSpPr>
        <p:spPr>
          <a:xfrm>
            <a:off x="8216681" y="4696405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8AB5E2B-F0D7-574B-A8CF-B2552806CA2D}"/>
              </a:ext>
            </a:extLst>
          </p:cNvPr>
          <p:cNvSpPr/>
          <p:nvPr/>
        </p:nvSpPr>
        <p:spPr>
          <a:xfrm>
            <a:off x="8216681" y="4095041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8DB5CA7-B22B-B348-8366-900B84C56563}"/>
              </a:ext>
            </a:extLst>
          </p:cNvPr>
          <p:cNvSpPr/>
          <p:nvPr/>
        </p:nvSpPr>
        <p:spPr>
          <a:xfrm>
            <a:off x="8216681" y="3501909"/>
            <a:ext cx="269427" cy="1978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B7DC2F5-9F1D-9E4C-A7AB-D8690FC24BFB}"/>
              </a:ext>
            </a:extLst>
          </p:cNvPr>
          <p:cNvSpPr/>
          <p:nvPr/>
        </p:nvSpPr>
        <p:spPr>
          <a:xfrm>
            <a:off x="8216681" y="2900545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1119F6B-2D5A-D540-971C-BAF7B40FA7D5}"/>
              </a:ext>
            </a:extLst>
          </p:cNvPr>
          <p:cNvSpPr/>
          <p:nvPr/>
        </p:nvSpPr>
        <p:spPr>
          <a:xfrm>
            <a:off x="8216681" y="2299181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9ADA523-521B-5940-AC68-A63456842A26}"/>
              </a:ext>
            </a:extLst>
          </p:cNvPr>
          <p:cNvSpPr/>
          <p:nvPr/>
        </p:nvSpPr>
        <p:spPr>
          <a:xfrm>
            <a:off x="8216681" y="1697817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5EAE8E0A-ABB0-C34F-825A-BD0C6582628C}"/>
              </a:ext>
            </a:extLst>
          </p:cNvPr>
          <p:cNvSpPr/>
          <p:nvPr/>
        </p:nvSpPr>
        <p:spPr>
          <a:xfrm>
            <a:off x="3308803" y="4193945"/>
            <a:ext cx="955242" cy="103255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휠체어</a:t>
            </a:r>
          </a:p>
        </p:txBody>
      </p:sp>
      <p:sp>
        <p:nvSpPr>
          <p:cNvPr id="57" name="오른쪽 화살표 38">
            <a:extLst>
              <a:ext uri="{FF2B5EF4-FFF2-40B4-BE49-F238E27FC236}">
                <a16:creationId xmlns:a16="http://schemas.microsoft.com/office/drawing/2014/main" id="{07266849-E9D3-D945-9AB2-358D0D788EA1}"/>
              </a:ext>
            </a:extLst>
          </p:cNvPr>
          <p:cNvSpPr/>
          <p:nvPr/>
        </p:nvSpPr>
        <p:spPr>
          <a:xfrm rot="16200000">
            <a:off x="4318613" y="4367394"/>
            <a:ext cx="775408" cy="4286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14BBB1E-5AC5-7B49-937F-FD7BC1E477DC}"/>
              </a:ext>
            </a:extLst>
          </p:cNvPr>
          <p:cNvSpPr/>
          <p:nvPr/>
        </p:nvSpPr>
        <p:spPr>
          <a:xfrm>
            <a:off x="9408561" y="1388953"/>
            <a:ext cx="1812510" cy="34022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6A4868D-5A23-6644-B096-59A7C1D6152D}"/>
              </a:ext>
            </a:extLst>
          </p:cNvPr>
          <p:cNvSpPr/>
          <p:nvPr/>
        </p:nvSpPr>
        <p:spPr>
          <a:xfrm>
            <a:off x="9724772" y="1582691"/>
            <a:ext cx="1249163" cy="8030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BCBEA11-A2BF-594C-A744-F20B11E798CD}"/>
              </a:ext>
            </a:extLst>
          </p:cNvPr>
          <p:cNvSpPr/>
          <p:nvPr/>
        </p:nvSpPr>
        <p:spPr>
          <a:xfrm>
            <a:off x="9724772" y="2647424"/>
            <a:ext cx="1249163" cy="80309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00752E5-0117-164F-8645-02CEC6B7D6AB}"/>
              </a:ext>
            </a:extLst>
          </p:cNvPr>
          <p:cNvSpPr/>
          <p:nvPr/>
        </p:nvSpPr>
        <p:spPr>
          <a:xfrm>
            <a:off x="9724772" y="3708019"/>
            <a:ext cx="1249163" cy="80309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초</a:t>
            </a:r>
            <a:endParaRPr lang="en-US" altLang="ko-KR" b="1" dirty="0"/>
          </a:p>
          <a:p>
            <a:pPr algn="ctr"/>
            <a:r>
              <a:rPr lang="ko-KR" altLang="en-US" b="1" dirty="0"/>
              <a:t>신호 연장</a:t>
            </a:r>
          </a:p>
        </p:txBody>
      </p:sp>
      <p:sp>
        <p:nvSpPr>
          <p:cNvPr id="62" name="웃는 얼굴 49">
            <a:extLst>
              <a:ext uri="{FF2B5EF4-FFF2-40B4-BE49-F238E27FC236}">
                <a16:creationId xmlns:a16="http://schemas.microsoft.com/office/drawing/2014/main" id="{BA23FE94-714A-C345-8D28-AA59ECB872BA}"/>
              </a:ext>
            </a:extLst>
          </p:cNvPr>
          <p:cNvSpPr/>
          <p:nvPr/>
        </p:nvSpPr>
        <p:spPr>
          <a:xfrm>
            <a:off x="10080927" y="1725765"/>
            <a:ext cx="547020" cy="502442"/>
          </a:xfrm>
          <a:prstGeom prst="smileyFac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웃는 얼굴 50">
            <a:extLst>
              <a:ext uri="{FF2B5EF4-FFF2-40B4-BE49-F238E27FC236}">
                <a16:creationId xmlns:a16="http://schemas.microsoft.com/office/drawing/2014/main" id="{56DAA529-FEFB-D44A-998D-E9A226380275}"/>
              </a:ext>
            </a:extLst>
          </p:cNvPr>
          <p:cNvSpPr/>
          <p:nvPr/>
        </p:nvSpPr>
        <p:spPr>
          <a:xfrm>
            <a:off x="10080927" y="2798750"/>
            <a:ext cx="547020" cy="502442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FC32BF3-A2FA-4B4D-BA5D-AB128DD43E8A}"/>
              </a:ext>
            </a:extLst>
          </p:cNvPr>
          <p:cNvSpPr/>
          <p:nvPr/>
        </p:nvSpPr>
        <p:spPr>
          <a:xfrm>
            <a:off x="2204507" y="4925270"/>
            <a:ext cx="297744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A6831BD-1631-AE4A-BC1B-F752BE258E6F}"/>
              </a:ext>
            </a:extLst>
          </p:cNvPr>
          <p:cNvSpPr/>
          <p:nvPr/>
        </p:nvSpPr>
        <p:spPr>
          <a:xfrm>
            <a:off x="2213823" y="4317465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C4308A2-3EDF-404E-9EE1-C44DD23B0090}"/>
              </a:ext>
            </a:extLst>
          </p:cNvPr>
          <p:cNvSpPr/>
          <p:nvPr/>
        </p:nvSpPr>
        <p:spPr>
          <a:xfrm>
            <a:off x="2213823" y="3724465"/>
            <a:ext cx="269427" cy="1978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71D54E1-BA54-DC4B-99E1-1376CF6F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8" y="5039043"/>
            <a:ext cx="1335177" cy="1210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D3FA62-3A4A-214D-9CB7-065D62B180F1}"/>
              </a:ext>
            </a:extLst>
          </p:cNvPr>
          <p:cNvSpPr txBox="1"/>
          <p:nvPr/>
        </p:nvSpPr>
        <p:spPr>
          <a:xfrm>
            <a:off x="1224525" y="4379321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!</a:t>
            </a:r>
            <a:endParaRPr kumimoji="1" lang="ko-Kore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7203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5926 " pathEditMode="relative" ptsTypes="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5926 " pathEditMode="relative" ptsTypes="AA">
                                      <p:cBhvr>
                                        <p:cTn id="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64" grpId="0" animBg="1"/>
      <p:bldP spid="65" grpId="0" animBg="1"/>
      <p:bldP spid="66" grpId="0" animBg="1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35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Appendix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49635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4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Plan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0" name="Google Shape;330;p25"/>
          <p:cNvSpPr txBox="1">
            <a:spLocks noGrp="1"/>
          </p:cNvSpPr>
          <p:nvPr>
            <p:ph type="title"/>
          </p:nvPr>
        </p:nvSpPr>
        <p:spPr>
          <a:xfrm>
            <a:off x="483017" y="2303658"/>
            <a:ext cx="54054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 다수의 횡단보도 감지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470680" y="3445724"/>
            <a:ext cx="5782072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 </a:t>
            </a:r>
            <a:r>
              <a:rPr lang="ko-KR" sz="26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Crosswalk</a:t>
            </a:r>
            <a:r>
              <a:rPr lang="ko-KR" sz="26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실시간 탐지</a:t>
            </a:r>
            <a:endParaRPr sz="26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</a:t>
            </a:r>
            <a:r>
              <a:rPr lang="ko-KR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.g.</a:t>
            </a:r>
            <a:r>
              <a:rPr 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r>
              <a:rPr 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→ </a:t>
            </a:r>
            <a:r>
              <a:rPr lang="ko-KR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Polygon</a:t>
            </a:r>
            <a:r>
              <a:rPr 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r>
              <a:rPr lang="ko-KR" sz="2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sz="2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/>
          </p:nvPr>
        </p:nvSpPr>
        <p:spPr>
          <a:xfrm>
            <a:off x="6376620" y="2448438"/>
            <a:ext cx="54054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 여러 신호를 한번에! 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e.g.</a:t>
            </a:r>
            <a:r>
              <a:rPr 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사거리)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/>
          </p:nvPr>
        </p:nvSpPr>
        <p:spPr>
          <a:xfrm>
            <a:off x="6361634" y="3445724"/>
            <a:ext cx="54054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 교통 법규 위반 차량 검출 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(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e.g.</a:t>
            </a:r>
            <a:r>
              <a:rPr 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정지선 침범, 신호 위반 등)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/>
          </p:nvPr>
        </p:nvSpPr>
        <p:spPr>
          <a:xfrm>
            <a:off x="6376620" y="4675575"/>
            <a:ext cx="583332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클래스를 학습하지 않고 추정</a:t>
            </a:r>
            <a:b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위급 상황 감지 및 실시간 대처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6" name="Google Shape;336;p25"/>
          <p:cNvSpPr/>
          <p:nvPr/>
        </p:nvSpPr>
        <p:spPr>
          <a:xfrm>
            <a:off x="1784567" y="1628150"/>
            <a:ext cx="2802300" cy="5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성능 향상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7678175" y="1628150"/>
            <a:ext cx="2802300" cy="58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활용도 향상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Google Shape;332;p25">
            <a:extLst>
              <a:ext uri="{FF2B5EF4-FFF2-40B4-BE49-F238E27FC236}">
                <a16:creationId xmlns:a16="http://schemas.microsoft.com/office/drawing/2014/main" id="{B4F2ECB2-AE61-2841-910F-D53807E9B09F}"/>
              </a:ext>
            </a:extLst>
          </p:cNvPr>
          <p:cNvSpPr txBox="1">
            <a:spLocks/>
          </p:cNvSpPr>
          <p:nvPr/>
        </p:nvSpPr>
        <p:spPr>
          <a:xfrm>
            <a:off x="470680" y="4609725"/>
            <a:ext cx="54054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Tracking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성능향상</a:t>
            </a:r>
          </a:p>
        </p:txBody>
      </p:sp>
    </p:spTree>
    <p:extLst>
      <p:ext uri="{BB962C8B-B14F-4D97-AF65-F5344CB8AC3E}">
        <p14:creationId xmlns:p14="http://schemas.microsoft.com/office/powerpoint/2010/main" val="2617162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36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en-US" alt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Reference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1267D-AAE7-8C45-A687-22D660C954F7}"/>
              </a:ext>
            </a:extLst>
          </p:cNvPr>
          <p:cNvSpPr txBox="1"/>
          <p:nvPr/>
        </p:nvSpPr>
        <p:spPr>
          <a:xfrm>
            <a:off x="914764" y="837725"/>
            <a:ext cx="1067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ICNet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https://arxiv.org/pdf/1704.08545.pdf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BiseNetV2, </a:t>
            </a:r>
          </a:p>
          <a:p>
            <a:pPr marL="342900" indent="-342900">
              <a:buFont typeface="+mj-lt"/>
              <a:buAutoNum type="arabicParenR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Yolov5 pruning,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https://github.com/ultralytics/yolov5/issues/304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Yolov5 architecture image,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https://github.com/ultralytics/yolov5/issues/280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lt"/>
              <a:buAutoNum type="arabicParenR"/>
            </a:pP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kumimoji="1" lang="x-none" altLang="en-US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81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서론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2373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배경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7" name="Google Shape;8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50" y="1675041"/>
            <a:ext cx="4206254" cy="39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4">
            <a:alphaModFix/>
          </a:blip>
          <a:srcRect r="6933"/>
          <a:stretch/>
        </p:blipFill>
        <p:spPr>
          <a:xfrm>
            <a:off x="7691050" y="1168925"/>
            <a:ext cx="4500950" cy="390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867" y="2485370"/>
            <a:ext cx="4396169" cy="4129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서론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6" name="Google Shape;96;p9"/>
          <p:cNvSpPr txBox="1">
            <a:spLocks noGrp="1"/>
          </p:cNvSpPr>
          <p:nvPr>
            <p:ph type="title"/>
          </p:nvPr>
        </p:nvSpPr>
        <p:spPr>
          <a:xfrm>
            <a:off x="759022" y="827375"/>
            <a:ext cx="3325297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2"/>
            </a:pPr>
            <a:r>
              <a:rPr 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Concept</a:t>
            </a: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목표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7" name="Google Shape;97;p9"/>
          <p:cNvSpPr txBox="1"/>
          <p:nvPr/>
        </p:nvSpPr>
        <p:spPr>
          <a:xfrm>
            <a:off x="850525" y="2309000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 개선 Point</a:t>
            </a:r>
            <a:endParaRPr sz="24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8" name="Google Shape;98;p9"/>
          <p:cNvSpPr txBox="1"/>
          <p:nvPr/>
        </p:nvSpPr>
        <p:spPr>
          <a:xfrm>
            <a:off x="850525" y="4800150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효율성 개선 Point</a:t>
            </a:r>
            <a:endParaRPr sz="240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4785775" y="2309000"/>
            <a:ext cx="68877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거동이 불편한 사람들을 위한 신호 연장 (안전)</a:t>
            </a:r>
            <a:endParaRPr sz="2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4785775" y="4798950"/>
            <a:ext cx="68877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불필요한 보행 신호 최소화 (원활한 교통 흐름)</a:t>
            </a:r>
            <a:endParaRPr sz="24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1" name="Google Shape;101;p9"/>
          <p:cNvCxnSpPr>
            <a:stCxn id="97" idx="3"/>
            <a:endCxn id="99" idx="1"/>
          </p:cNvCxnSpPr>
          <p:nvPr/>
        </p:nvCxnSpPr>
        <p:spPr>
          <a:xfrm>
            <a:off x="3850525" y="2613684"/>
            <a:ext cx="9352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9"/>
          <p:cNvCxnSpPr>
            <a:stCxn id="98" idx="3"/>
            <a:endCxn id="100" idx="1"/>
          </p:cNvCxnSpPr>
          <p:nvPr/>
        </p:nvCxnSpPr>
        <p:spPr>
          <a:xfrm flipV="1">
            <a:off x="3850525" y="5103634"/>
            <a:ext cx="935250" cy="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03" name="Google Shape;103;p9"/>
          <p:cNvGrpSpPr/>
          <p:nvPr/>
        </p:nvGrpSpPr>
        <p:grpSpPr>
          <a:xfrm>
            <a:off x="2195116" y="1785248"/>
            <a:ext cx="310825" cy="1601606"/>
            <a:chOff x="3343854" y="2003198"/>
            <a:chExt cx="310825" cy="1601606"/>
          </a:xfrm>
        </p:grpSpPr>
        <p:grpSp>
          <p:nvGrpSpPr>
            <p:cNvPr id="104" name="Google Shape;104;p9"/>
            <p:cNvGrpSpPr/>
            <p:nvPr/>
          </p:nvGrpSpPr>
          <p:grpSpPr>
            <a:xfrm>
              <a:off x="3343854" y="2003198"/>
              <a:ext cx="304888" cy="466609"/>
              <a:chOff x="4473250" y="187475"/>
              <a:chExt cx="767400" cy="1038525"/>
            </a:xfrm>
          </p:grpSpPr>
          <p:sp>
            <p:nvSpPr>
              <p:cNvPr id="105" name="Google Shape;105;p9"/>
              <p:cNvSpPr/>
              <p:nvPr/>
            </p:nvSpPr>
            <p:spPr>
              <a:xfrm>
                <a:off x="44732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4802950" y="187475"/>
                <a:ext cx="108000" cy="108000"/>
              </a:xfrm>
              <a:prstGeom prst="ellipse">
                <a:avLst/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 rot="10800000">
              <a:off x="3349791" y="3138195"/>
              <a:ext cx="304888" cy="466609"/>
              <a:chOff x="3509850" y="187475"/>
              <a:chExt cx="767400" cy="1038525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35098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3839550" y="187475"/>
                <a:ext cx="108000" cy="108000"/>
              </a:xfrm>
              <a:prstGeom prst="ellipse">
                <a:avLst/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10" name="Google Shape;110;p9"/>
          <p:cNvGrpSpPr/>
          <p:nvPr/>
        </p:nvGrpSpPr>
        <p:grpSpPr>
          <a:xfrm>
            <a:off x="2195116" y="4275798"/>
            <a:ext cx="310825" cy="1601606"/>
            <a:chOff x="3343854" y="2003198"/>
            <a:chExt cx="310825" cy="1601606"/>
          </a:xfrm>
        </p:grpSpPr>
        <p:grpSp>
          <p:nvGrpSpPr>
            <p:cNvPr id="111" name="Google Shape;111;p9"/>
            <p:cNvGrpSpPr/>
            <p:nvPr/>
          </p:nvGrpSpPr>
          <p:grpSpPr>
            <a:xfrm>
              <a:off x="3343854" y="2003198"/>
              <a:ext cx="304888" cy="466609"/>
              <a:chOff x="4473250" y="187475"/>
              <a:chExt cx="767400" cy="1038525"/>
            </a:xfrm>
          </p:grpSpPr>
          <p:sp>
            <p:nvSpPr>
              <p:cNvPr id="112" name="Google Shape;112;p9"/>
              <p:cNvSpPr/>
              <p:nvPr/>
            </p:nvSpPr>
            <p:spPr>
              <a:xfrm>
                <a:off x="44732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4802950" y="187475"/>
                <a:ext cx="108000" cy="108000"/>
              </a:xfrm>
              <a:prstGeom prst="ellipse">
                <a:avLst/>
              </a:prstGeom>
              <a:solidFill>
                <a:srgbClr val="7B68DC"/>
              </a:solidFill>
              <a:ln w="9525" cap="flat" cmpd="sng">
                <a:solidFill>
                  <a:srgbClr val="7B68DC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14" name="Google Shape;114;p9"/>
            <p:cNvGrpSpPr/>
            <p:nvPr/>
          </p:nvGrpSpPr>
          <p:grpSpPr>
            <a:xfrm rot="10800000">
              <a:off x="3349791" y="3138195"/>
              <a:ext cx="304888" cy="466609"/>
              <a:chOff x="3509850" y="187475"/>
              <a:chExt cx="767400" cy="1038525"/>
            </a:xfrm>
          </p:grpSpPr>
          <p:sp>
            <p:nvSpPr>
              <p:cNvPr id="115" name="Google Shape;115;p9"/>
              <p:cNvSpPr/>
              <p:nvPr/>
            </p:nvSpPr>
            <p:spPr>
              <a:xfrm>
                <a:off x="3509850" y="336200"/>
                <a:ext cx="767400" cy="889800"/>
              </a:xfrm>
              <a:prstGeom prst="triangle">
                <a:avLst>
                  <a:gd name="adj" fmla="val 50000"/>
                </a:avLst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16" name="Google Shape;116;p9"/>
              <p:cNvSpPr/>
              <p:nvPr/>
            </p:nvSpPr>
            <p:spPr>
              <a:xfrm>
                <a:off x="3839550" y="187475"/>
                <a:ext cx="108000" cy="108000"/>
              </a:xfrm>
              <a:prstGeom prst="ellipse">
                <a:avLst/>
              </a:prstGeom>
              <a:solidFill>
                <a:srgbClr val="633DD6"/>
              </a:solidFill>
              <a:ln w="9525" cap="flat" cmpd="sng">
                <a:solidFill>
                  <a:srgbClr val="633DD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7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4173300" y="3087300"/>
            <a:ext cx="3845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본론</a:t>
            </a:r>
            <a:endParaRPr sz="4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8" name="Google Shape;128;p11"/>
          <p:cNvSpPr txBox="1">
            <a:spLocks noGrp="1"/>
          </p:cNvSpPr>
          <p:nvPr>
            <p:ph type="title" idx="4294967295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9" name="Google Shape;129;p11"/>
          <p:cNvSpPr txBox="1">
            <a:spLocks noGrp="1"/>
          </p:cNvSpPr>
          <p:nvPr>
            <p:ph type="title" idx="4294967295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구조도</a:t>
            </a:r>
            <a:endParaRPr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0" name="Google Shape;130;p11"/>
          <p:cNvSpPr/>
          <p:nvPr/>
        </p:nvSpPr>
        <p:spPr>
          <a:xfrm>
            <a:off x="3558481" y="1997524"/>
            <a:ext cx="2617200" cy="35904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1" name="Google Shape;131;p11"/>
          <p:cNvSpPr txBox="1"/>
          <p:nvPr/>
        </p:nvSpPr>
        <p:spPr>
          <a:xfrm>
            <a:off x="4235563" y="1443425"/>
            <a:ext cx="126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endParaRPr sz="240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3790051" y="3294800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3790051" y="4442809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Tracking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410523" y="2405445"/>
            <a:ext cx="2617200" cy="27180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1087538" y="1852500"/>
            <a:ext cx="126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sz="240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37" name="Google Shape;137;p11"/>
          <p:cNvGrpSpPr/>
          <p:nvPr/>
        </p:nvGrpSpPr>
        <p:grpSpPr>
          <a:xfrm>
            <a:off x="641913" y="2651721"/>
            <a:ext cx="2154226" cy="2225471"/>
            <a:chOff x="1203925" y="2577700"/>
            <a:chExt cx="2338500" cy="2415839"/>
          </a:xfrm>
        </p:grpSpPr>
        <p:sp>
          <p:nvSpPr>
            <p:cNvPr id="138" name="Google Shape;138;p11"/>
            <p:cNvSpPr/>
            <p:nvPr/>
          </p:nvSpPr>
          <p:spPr>
            <a:xfrm>
              <a:off x="1203925" y="2577700"/>
              <a:ext cx="2338500" cy="1064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 dirty="0" err="1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Object</a:t>
              </a:r>
              <a:r>
                <a:rPr lang="ko-KR" sz="1900" dirty="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sz="1900" dirty="0" err="1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Dataset</a:t>
              </a:r>
              <a:endParaRPr sz="19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 dirty="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sz="1100" dirty="0" err="1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Human</a:t>
              </a:r>
              <a:r>
                <a:rPr lang="ko-KR" sz="1100" dirty="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sz="1100" dirty="0" err="1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Wheelchair</a:t>
              </a:r>
              <a:r>
                <a:rPr lang="ko-KR" sz="1100" dirty="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..)</a:t>
              </a:r>
              <a:endParaRPr sz="11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1203925" y="3929139"/>
              <a:ext cx="2338500" cy="1064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Road Dataset</a:t>
              </a:r>
              <a:endParaRPr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300">
                  <a:solidFill>
                    <a:srgbClr val="7B68DC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(Crosswalk, Sidewalk, ..)</a:t>
              </a:r>
              <a:endParaRPr sz="13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0" name="Google Shape;140;p11"/>
          <p:cNvSpPr/>
          <p:nvPr/>
        </p:nvSpPr>
        <p:spPr>
          <a:xfrm>
            <a:off x="8990877" y="1997518"/>
            <a:ext cx="2790600" cy="3699600"/>
          </a:xfrm>
          <a:prstGeom prst="roundRect">
            <a:avLst>
              <a:gd name="adj" fmla="val 99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1" name="Google Shape;141;p11"/>
          <p:cNvSpPr txBox="1"/>
          <p:nvPr/>
        </p:nvSpPr>
        <p:spPr>
          <a:xfrm>
            <a:off x="9754675" y="1443425"/>
            <a:ext cx="126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492EC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Serving</a:t>
            </a:r>
            <a:endParaRPr sz="2400">
              <a:solidFill>
                <a:srgbClr val="492EC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9309046" y="2219622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Fast-api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9309046" y="3357121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Onnx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9309046" y="4494629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Deep-Sort</a:t>
            </a:r>
            <a:endParaRPr sz="1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6793985" y="3405209"/>
            <a:ext cx="1578600" cy="71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Evaluation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6" name="Google Shape;146;p11"/>
          <p:cNvSpPr/>
          <p:nvPr/>
        </p:nvSpPr>
        <p:spPr>
          <a:xfrm>
            <a:off x="3154950" y="3405188"/>
            <a:ext cx="276300" cy="71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8469625" y="3654575"/>
            <a:ext cx="424200" cy="276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6272725" y="3626300"/>
            <a:ext cx="424200" cy="276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9" name="Google Shape;149;p11"/>
          <p:cNvSpPr/>
          <p:nvPr/>
        </p:nvSpPr>
        <p:spPr>
          <a:xfrm rot="10800000">
            <a:off x="1387325" y="4208475"/>
            <a:ext cx="6310800" cy="2041500"/>
          </a:xfrm>
          <a:prstGeom prst="uturnArrow">
            <a:avLst>
              <a:gd name="adj1" fmla="val 9195"/>
              <a:gd name="adj2" fmla="val 14393"/>
              <a:gd name="adj3" fmla="val 19392"/>
              <a:gd name="adj4" fmla="val 43750"/>
              <a:gd name="adj5" fmla="val 5039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Google Shape;169;p12">
            <a:extLst>
              <a:ext uri="{FF2B5EF4-FFF2-40B4-BE49-F238E27FC236}">
                <a16:creationId xmlns:a16="http://schemas.microsoft.com/office/drawing/2014/main" id="{290F682D-DE3A-C74F-A429-55977AD71A44}"/>
              </a:ext>
            </a:extLst>
          </p:cNvPr>
          <p:cNvSpPr/>
          <p:nvPr/>
        </p:nvSpPr>
        <p:spPr>
          <a:xfrm>
            <a:off x="313931" y="1855416"/>
            <a:ext cx="2881537" cy="3432678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Google Shape;169;p12">
            <a:extLst>
              <a:ext uri="{FF2B5EF4-FFF2-40B4-BE49-F238E27FC236}">
                <a16:creationId xmlns:a16="http://schemas.microsoft.com/office/drawing/2014/main" id="{29CA2458-4A32-0D42-80D6-B9BF9AD51BA5}"/>
              </a:ext>
            </a:extLst>
          </p:cNvPr>
          <p:cNvSpPr/>
          <p:nvPr/>
        </p:nvSpPr>
        <p:spPr>
          <a:xfrm>
            <a:off x="3447663" y="1523881"/>
            <a:ext cx="2881537" cy="4279041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Google Shape;169;p12">
            <a:extLst>
              <a:ext uri="{FF2B5EF4-FFF2-40B4-BE49-F238E27FC236}">
                <a16:creationId xmlns:a16="http://schemas.microsoft.com/office/drawing/2014/main" id="{41533A8A-B860-5344-ACDF-BC0EA4B0DE76}"/>
              </a:ext>
            </a:extLst>
          </p:cNvPr>
          <p:cNvSpPr/>
          <p:nvPr/>
        </p:nvSpPr>
        <p:spPr>
          <a:xfrm>
            <a:off x="8931586" y="1486779"/>
            <a:ext cx="2881537" cy="4279041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Google Shape;134;p11">
            <a:extLst>
              <a:ext uri="{FF2B5EF4-FFF2-40B4-BE49-F238E27FC236}">
                <a16:creationId xmlns:a16="http://schemas.microsoft.com/office/drawing/2014/main" id="{356BA8FA-96F6-2D44-8ED6-BEB18912A8D7}"/>
              </a:ext>
            </a:extLst>
          </p:cNvPr>
          <p:cNvSpPr/>
          <p:nvPr/>
        </p:nvSpPr>
        <p:spPr>
          <a:xfrm>
            <a:off x="3784795" y="2169722"/>
            <a:ext cx="2154300" cy="98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endParaRPr sz="19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title" idx="4294967295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2" name="Google Shape;192;p14"/>
          <p:cNvSpPr txBox="1">
            <a:spLocks noGrp="1"/>
          </p:cNvSpPr>
          <p:nvPr>
            <p:ph type="title" idx="4294967295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2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Logic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3" name="Google Shape;193;p14"/>
          <p:cNvSpPr/>
          <p:nvPr/>
        </p:nvSpPr>
        <p:spPr>
          <a:xfrm>
            <a:off x="557499" y="1607375"/>
            <a:ext cx="1966800" cy="89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</a:t>
            </a:r>
            <a:endParaRPr sz="11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4" name="Google Shape;194;p14"/>
          <p:cNvSpPr/>
          <p:nvPr/>
        </p:nvSpPr>
        <p:spPr>
          <a:xfrm>
            <a:off x="3034307" y="3032116"/>
            <a:ext cx="1966800" cy="89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 인식</a:t>
            </a:r>
            <a:endParaRPr sz="19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(사람, 휠체어 등)</a:t>
            </a:r>
            <a:endParaRPr sz="16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5756200" y="1892463"/>
            <a:ext cx="111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CC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빨간불</a:t>
            </a:r>
            <a:endParaRPr sz="2000">
              <a:solidFill>
                <a:srgbClr val="CC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5756200" y="4574363"/>
            <a:ext cx="1111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6AA84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초록불</a:t>
            </a:r>
            <a:endParaRPr sz="2000">
              <a:solidFill>
                <a:srgbClr val="6AA84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97" name="Google Shape;197;p14"/>
          <p:cNvCxnSpPr>
            <a:stCxn id="198" idx="3"/>
            <a:endCxn id="194" idx="1"/>
          </p:cNvCxnSpPr>
          <p:nvPr/>
        </p:nvCxnSpPr>
        <p:spPr>
          <a:xfrm>
            <a:off x="2366507" y="3479716"/>
            <a:ext cx="66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4"/>
          <p:cNvCxnSpPr>
            <a:stCxn id="193" idx="2"/>
            <a:endCxn id="198" idx="0"/>
          </p:cNvCxnSpPr>
          <p:nvPr/>
        </p:nvCxnSpPr>
        <p:spPr>
          <a:xfrm>
            <a:off x="1540899" y="2502575"/>
            <a:ext cx="0" cy="5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14"/>
          <p:cNvCxnSpPr>
            <a:stCxn id="194" idx="3"/>
            <a:endCxn id="195" idx="1"/>
          </p:cNvCxnSpPr>
          <p:nvPr/>
        </p:nvCxnSpPr>
        <p:spPr>
          <a:xfrm rot="10800000" flipH="1">
            <a:off x="5001107" y="2138716"/>
            <a:ext cx="755100" cy="1341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14"/>
          <p:cNvCxnSpPr>
            <a:stCxn id="194" idx="3"/>
            <a:endCxn id="196" idx="1"/>
          </p:cNvCxnSpPr>
          <p:nvPr/>
        </p:nvCxnSpPr>
        <p:spPr>
          <a:xfrm>
            <a:off x="5001107" y="3479716"/>
            <a:ext cx="755100" cy="1341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14"/>
          <p:cNvSpPr/>
          <p:nvPr/>
        </p:nvSpPr>
        <p:spPr>
          <a:xfrm>
            <a:off x="557500" y="3032125"/>
            <a:ext cx="1966800" cy="8952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</a:t>
            </a:r>
            <a:endParaRPr sz="18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감지?</a:t>
            </a:r>
            <a:endParaRPr sz="180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3" name="Google Shape;203;p14"/>
          <p:cNvCxnSpPr>
            <a:stCxn id="202" idx="2"/>
            <a:endCxn id="202" idx="1"/>
          </p:cNvCxnSpPr>
          <p:nvPr/>
        </p:nvCxnSpPr>
        <p:spPr>
          <a:xfrm rot="5400000" flipH="1">
            <a:off x="825400" y="3211825"/>
            <a:ext cx="447600" cy="983400"/>
          </a:xfrm>
          <a:prstGeom prst="bentConnector4">
            <a:avLst>
              <a:gd name="adj1" fmla="val -53200"/>
              <a:gd name="adj2" fmla="val 124214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14"/>
          <p:cNvSpPr txBox="1"/>
          <p:nvPr/>
        </p:nvSpPr>
        <p:spPr>
          <a:xfrm>
            <a:off x="8993625" y="1282475"/>
            <a:ext cx="6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230575" y="3765250"/>
            <a:ext cx="6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6" name="Google Shape;206;p14"/>
          <p:cNvSpPr/>
          <p:nvPr/>
        </p:nvSpPr>
        <p:spPr>
          <a:xfrm>
            <a:off x="7222500" y="1691175"/>
            <a:ext cx="1966800" cy="8952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 err="1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대기인원</a:t>
            </a:r>
            <a:r>
              <a:rPr lang="ko-KR" altLang="en-US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내</a:t>
            </a:r>
            <a:endParaRPr sz="1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검출?</a:t>
            </a:r>
            <a:endParaRPr sz="1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9840300" y="1034975"/>
            <a:ext cx="1847400" cy="895200"/>
          </a:xfrm>
          <a:prstGeom prst="round2DiagRect">
            <a:avLst>
              <a:gd name="adj1" fmla="val 4188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CC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빨간불 유지</a:t>
            </a:r>
            <a:endParaRPr sz="1800">
              <a:solidFill>
                <a:srgbClr val="CC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CC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(보행신호 Skip)</a:t>
            </a:r>
            <a:endParaRPr>
              <a:solidFill>
                <a:srgbClr val="CC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9840300" y="2347375"/>
            <a:ext cx="1847400" cy="895200"/>
          </a:xfrm>
          <a:prstGeom prst="round2DiagRect">
            <a:avLst>
              <a:gd name="adj1" fmla="val 4188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6AA84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초록불 전환</a:t>
            </a:r>
            <a:endParaRPr sz="1800">
              <a:solidFill>
                <a:srgbClr val="6AA84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AA84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(Normal Case)</a:t>
            </a:r>
            <a:endParaRPr>
              <a:solidFill>
                <a:srgbClr val="6AA84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9" name="Google Shape;209;p14"/>
          <p:cNvCxnSpPr>
            <a:stCxn id="195" idx="3"/>
            <a:endCxn id="206" idx="1"/>
          </p:cNvCxnSpPr>
          <p:nvPr/>
        </p:nvCxnSpPr>
        <p:spPr>
          <a:xfrm>
            <a:off x="6867700" y="2138763"/>
            <a:ext cx="3549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14"/>
          <p:cNvCxnSpPr>
            <a:stCxn id="206" idx="3"/>
            <a:endCxn id="207" idx="2"/>
          </p:cNvCxnSpPr>
          <p:nvPr/>
        </p:nvCxnSpPr>
        <p:spPr>
          <a:xfrm rot="10800000" flipH="1">
            <a:off x="9189300" y="1482675"/>
            <a:ext cx="651000" cy="6561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14"/>
          <p:cNvCxnSpPr>
            <a:stCxn id="206" idx="3"/>
            <a:endCxn id="208" idx="2"/>
          </p:cNvCxnSpPr>
          <p:nvPr/>
        </p:nvCxnSpPr>
        <p:spPr>
          <a:xfrm>
            <a:off x="9189300" y="2138775"/>
            <a:ext cx="651000" cy="6561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14"/>
          <p:cNvSpPr/>
          <p:nvPr/>
        </p:nvSpPr>
        <p:spPr>
          <a:xfrm>
            <a:off x="7222500" y="4373075"/>
            <a:ext cx="1966800" cy="8952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횡단보도 </a:t>
            </a:r>
            <a:r>
              <a:rPr lang="ko-KR" altLang="en-US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</a:t>
            </a:r>
            <a:r>
              <a:rPr lang="ko-KR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휠체어</a:t>
            </a:r>
            <a:r>
              <a:rPr lang="en-US" altLang="ko-KR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유모차</a:t>
            </a:r>
            <a:endParaRPr sz="1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7B68D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검출?</a:t>
            </a:r>
            <a:endParaRPr sz="1200" dirty="0">
              <a:solidFill>
                <a:srgbClr val="7B68D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9840300" y="3716875"/>
            <a:ext cx="1847400" cy="895200"/>
          </a:xfrm>
          <a:prstGeom prst="round2DiagRect">
            <a:avLst>
              <a:gd name="adj1" fmla="val 4188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6AA84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초록불 유지</a:t>
            </a:r>
            <a:endParaRPr sz="1800">
              <a:solidFill>
                <a:srgbClr val="6AA84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AA84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(1초 상태 고정)</a:t>
            </a:r>
            <a:endParaRPr>
              <a:solidFill>
                <a:srgbClr val="6AA84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9840300" y="5029275"/>
            <a:ext cx="1847400" cy="895200"/>
          </a:xfrm>
          <a:prstGeom prst="round2DiagRect">
            <a:avLst>
              <a:gd name="adj1" fmla="val 4188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CC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빨간불 전환</a:t>
            </a:r>
            <a:endParaRPr>
              <a:solidFill>
                <a:srgbClr val="CC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5" name="Google Shape;215;p14"/>
          <p:cNvCxnSpPr>
            <a:stCxn id="212" idx="3"/>
            <a:endCxn id="213" idx="2"/>
          </p:cNvCxnSpPr>
          <p:nvPr/>
        </p:nvCxnSpPr>
        <p:spPr>
          <a:xfrm rot="10800000" flipH="1">
            <a:off x="9189300" y="4164575"/>
            <a:ext cx="651000" cy="6561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14"/>
          <p:cNvCxnSpPr>
            <a:stCxn id="212" idx="3"/>
            <a:endCxn id="214" idx="2"/>
          </p:cNvCxnSpPr>
          <p:nvPr/>
        </p:nvCxnSpPr>
        <p:spPr>
          <a:xfrm>
            <a:off x="9189300" y="4820675"/>
            <a:ext cx="651000" cy="6561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14"/>
          <p:cNvSpPr txBox="1"/>
          <p:nvPr/>
        </p:nvSpPr>
        <p:spPr>
          <a:xfrm>
            <a:off x="8993625" y="2594875"/>
            <a:ext cx="6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8993625" y="3983475"/>
            <a:ext cx="6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Yes</a:t>
            </a:r>
            <a:endParaRPr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8993625" y="5295875"/>
            <a:ext cx="6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</a:t>
            </a:r>
            <a:endParaRPr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20" name="Google Shape;220;p14"/>
          <p:cNvCxnSpPr/>
          <p:nvPr/>
        </p:nvCxnSpPr>
        <p:spPr>
          <a:xfrm>
            <a:off x="6867700" y="4820363"/>
            <a:ext cx="354900" cy="600"/>
          </a:xfrm>
          <a:prstGeom prst="bentConnector3">
            <a:avLst>
              <a:gd name="adj1" fmla="val 499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14"/>
          <p:cNvCxnSpPr>
            <a:endCxn id="202" idx="1"/>
          </p:cNvCxnSpPr>
          <p:nvPr/>
        </p:nvCxnSpPr>
        <p:spPr>
          <a:xfrm>
            <a:off x="317500" y="3474025"/>
            <a:ext cx="2400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169;p12">
            <a:extLst>
              <a:ext uri="{FF2B5EF4-FFF2-40B4-BE49-F238E27FC236}">
                <a16:creationId xmlns:a16="http://schemas.microsoft.com/office/drawing/2014/main" id="{F29329D9-F6C6-534E-9237-A53F47B5FED0}"/>
              </a:ext>
            </a:extLst>
          </p:cNvPr>
          <p:cNvSpPr/>
          <p:nvPr/>
        </p:nvSpPr>
        <p:spPr>
          <a:xfrm>
            <a:off x="201225" y="1547350"/>
            <a:ext cx="4903975" cy="2731352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Google Shape;169;p12">
            <a:extLst>
              <a:ext uri="{FF2B5EF4-FFF2-40B4-BE49-F238E27FC236}">
                <a16:creationId xmlns:a16="http://schemas.microsoft.com/office/drawing/2014/main" id="{1DEEA584-BC42-FD43-AB39-A9ECAD80EC67}"/>
              </a:ext>
            </a:extLst>
          </p:cNvPr>
          <p:cNvSpPr/>
          <p:nvPr/>
        </p:nvSpPr>
        <p:spPr>
          <a:xfrm>
            <a:off x="5738013" y="933524"/>
            <a:ext cx="6107348" cy="2494277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Google Shape;169;p12">
            <a:extLst>
              <a:ext uri="{FF2B5EF4-FFF2-40B4-BE49-F238E27FC236}">
                <a16:creationId xmlns:a16="http://schemas.microsoft.com/office/drawing/2014/main" id="{ECF9D6E6-6288-DC41-967C-247316EBF9B0}"/>
              </a:ext>
            </a:extLst>
          </p:cNvPr>
          <p:cNvSpPr/>
          <p:nvPr/>
        </p:nvSpPr>
        <p:spPr>
          <a:xfrm>
            <a:off x="5738013" y="3604324"/>
            <a:ext cx="6107348" cy="2494277"/>
          </a:xfrm>
          <a:prstGeom prst="rect">
            <a:avLst/>
          </a:prstGeom>
          <a:noFill/>
          <a:ln w="38100" cap="flat" cmpd="sng">
            <a:solidFill>
              <a:srgbClr val="492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body" idx="1"/>
          </p:nvPr>
        </p:nvSpPr>
        <p:spPr>
          <a:xfrm>
            <a:off x="401025" y="947652"/>
            <a:ext cx="10838400" cy="5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7" name="Google Shape;227;p15"/>
          <p:cNvSpPr txBox="1">
            <a:spLocks noGrp="1"/>
          </p:cNvSpPr>
          <p:nvPr>
            <p:ph type="sldNum" idx="12"/>
          </p:nvPr>
        </p:nvSpPr>
        <p:spPr>
          <a:xfrm>
            <a:off x="9102161" y="624997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fld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401013" y="167653"/>
            <a:ext cx="106740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33DD6"/>
              </a:buClr>
              <a:buSzPts val="3600"/>
              <a:buFont typeface="Arial"/>
              <a:buNone/>
            </a:pPr>
            <a:r>
              <a:rPr lang="ko-KR" sz="3600" dirty="0">
                <a:solidFill>
                  <a:srgbClr val="633D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본론</a:t>
            </a:r>
            <a:endParaRPr sz="3600" dirty="0">
              <a:solidFill>
                <a:srgbClr val="633D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1" name="Google Shape;231;p15"/>
          <p:cNvSpPr txBox="1">
            <a:spLocks noGrp="1"/>
          </p:cNvSpPr>
          <p:nvPr>
            <p:ph type="title"/>
          </p:nvPr>
        </p:nvSpPr>
        <p:spPr>
          <a:xfrm>
            <a:off x="759025" y="827375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arenR" startAt="3"/>
            </a:pPr>
            <a:r>
              <a:rPr 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2" name="Google Shape;232;p15"/>
          <p:cNvSpPr txBox="1">
            <a:spLocks noGrp="1"/>
          </p:cNvSpPr>
          <p:nvPr>
            <p:ph type="title"/>
          </p:nvPr>
        </p:nvSpPr>
        <p:spPr>
          <a:xfrm>
            <a:off x="1481106" y="5955399"/>
            <a:ext cx="3355800" cy="3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ctr"/>
            <a:r>
              <a:rPr lang="en" altLang="ko-KR" sz="2400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</a:t>
            </a:r>
            <a:endParaRPr lang="en" altLang="x-none" sz="2400"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3" name="Google Shape;23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279" y="1563850"/>
            <a:ext cx="3600000" cy="18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512" y="3759625"/>
            <a:ext cx="3600000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1065A-748B-6849-81E0-AD0D9C3994F7}"/>
              </a:ext>
            </a:extLst>
          </p:cNvPr>
          <p:cNvSpPr txBox="1"/>
          <p:nvPr/>
        </p:nvSpPr>
        <p:spPr>
          <a:xfrm>
            <a:off x="2001795" y="65408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x-none" altLang="en-US" dirty="0"/>
          </a:p>
        </p:txBody>
      </p:sp>
      <p:pic>
        <p:nvPicPr>
          <p:cNvPr id="16" name="Google Shape;228;p15">
            <a:extLst>
              <a:ext uri="{FF2B5EF4-FFF2-40B4-BE49-F238E27FC236}">
                <a16:creationId xmlns:a16="http://schemas.microsoft.com/office/drawing/2014/main" id="{93FC5A09-71E7-6F46-B9E5-BF8193AA231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7140" b="12503"/>
          <a:stretch/>
        </p:blipFill>
        <p:spPr>
          <a:xfrm>
            <a:off x="7117238" y="1563850"/>
            <a:ext cx="3600000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32;p15">
            <a:extLst>
              <a:ext uri="{FF2B5EF4-FFF2-40B4-BE49-F238E27FC236}">
                <a16:creationId xmlns:a16="http://schemas.microsoft.com/office/drawing/2014/main" id="{0BE2E2EE-1E98-FA43-B6ED-7F62D4CA312E}"/>
              </a:ext>
            </a:extLst>
          </p:cNvPr>
          <p:cNvSpPr txBox="1">
            <a:spLocks/>
          </p:cNvSpPr>
          <p:nvPr/>
        </p:nvSpPr>
        <p:spPr>
          <a:xfrm>
            <a:off x="7346422" y="5749099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altLang="ko-KR" sz="2400" dirty="0">
                <a:solidFill>
                  <a:srgbClr val="633CD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Detection</a:t>
            </a:r>
            <a:endParaRPr lang="en" sz="2400" dirty="0">
              <a:solidFill>
                <a:srgbClr val="633CD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Google Shape;232;p15">
            <a:extLst>
              <a:ext uri="{FF2B5EF4-FFF2-40B4-BE49-F238E27FC236}">
                <a16:creationId xmlns:a16="http://schemas.microsoft.com/office/drawing/2014/main" id="{8373D439-5D5A-F649-BEA1-0DEC66107978}"/>
              </a:ext>
            </a:extLst>
          </p:cNvPr>
          <p:cNvSpPr txBox="1">
            <a:spLocks/>
          </p:cNvSpPr>
          <p:nvPr/>
        </p:nvSpPr>
        <p:spPr>
          <a:xfrm>
            <a:off x="1481106" y="3199621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인도 보행 영상</a:t>
            </a:r>
            <a:endParaRPr lang="en" altLang="x-none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Google Shape;232;p15">
            <a:extLst>
              <a:ext uri="{FF2B5EF4-FFF2-40B4-BE49-F238E27FC236}">
                <a16:creationId xmlns:a16="http://schemas.microsoft.com/office/drawing/2014/main" id="{8EB3FD3D-4F78-674B-9C0E-0A4CCBFD480F}"/>
              </a:ext>
            </a:extLst>
          </p:cNvPr>
          <p:cNvSpPr txBox="1">
            <a:spLocks/>
          </p:cNvSpPr>
          <p:nvPr/>
        </p:nvSpPr>
        <p:spPr>
          <a:xfrm>
            <a:off x="1334512" y="5395823"/>
            <a:ext cx="3696375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차선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/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횡단보도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hlinkClick r:id="rId7"/>
              </a:rPr>
              <a:t>인지영상</a:t>
            </a:r>
            <a:endParaRPr lang="en" altLang="x-none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Google Shape;232;p15">
            <a:extLst>
              <a:ext uri="{FF2B5EF4-FFF2-40B4-BE49-F238E27FC236}">
                <a16:creationId xmlns:a16="http://schemas.microsoft.com/office/drawing/2014/main" id="{0E7FA5A5-2ABF-AD46-AD8B-1A70B9BBB081}"/>
              </a:ext>
            </a:extLst>
          </p:cNvPr>
          <p:cNvSpPr txBox="1">
            <a:spLocks/>
          </p:cNvSpPr>
          <p:nvPr/>
        </p:nvSpPr>
        <p:spPr>
          <a:xfrm>
            <a:off x="7313467" y="5349694"/>
            <a:ext cx="33558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6"/>
              </a:rPr>
              <a:t>인도 보행 영상</a:t>
            </a:r>
            <a:endParaRPr lang="en" altLang="x-none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실외, 거리, 인도, 재갈이(가) 표시된 사진&#10;&#10;자동 생성된 설명">
            <a:extLst>
              <a:ext uri="{FF2B5EF4-FFF2-40B4-BE49-F238E27FC236}">
                <a16:creationId xmlns:a16="http://schemas.microsoft.com/office/drawing/2014/main" id="{5523F884-365F-4744-ABA0-A9EFC4EEF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0328" y="3759761"/>
            <a:ext cx="3600000" cy="17612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10846</TotalTime>
  <Words>1509</Words>
  <Application>Microsoft Macintosh PowerPoint</Application>
  <PresentationFormat>와이드스크린</PresentationFormat>
  <Paragraphs>385</Paragraphs>
  <Slides>36</Slides>
  <Notes>36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나눔스퀘어</vt:lpstr>
      <vt:lpstr>Malgun Gothic</vt:lpstr>
      <vt:lpstr>NanumGothic</vt:lpstr>
      <vt:lpstr>Arial</vt:lpstr>
      <vt:lpstr>Office 테마</vt:lpstr>
      <vt:lpstr>교통관리에 AI가 적용된다면?</vt:lpstr>
      <vt:lpstr>목차</vt:lpstr>
      <vt:lpstr>PowerPoint 프레젠테이션</vt:lpstr>
      <vt:lpstr>1. 서론</vt:lpstr>
      <vt:lpstr>1. 서론</vt:lpstr>
      <vt:lpstr>PowerPoint 프레젠테이션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2. 본론</vt:lpstr>
      <vt:lpstr>PowerPoint 프레젠테이션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3. 결론</vt:lpstr>
      <vt:lpstr>PowerPoint 프레젠테이션</vt:lpstr>
      <vt:lpstr>4. Appendix</vt:lpstr>
      <vt:lpstr>4. Appendix</vt:lpstr>
      <vt:lpstr>5.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교통관리에 AI가 적용된다면?</dc:title>
  <dc:creator>KJY</dc:creator>
  <cp:lastModifiedBy>임성민</cp:lastModifiedBy>
  <cp:revision>24</cp:revision>
  <dcterms:modified xsi:type="dcterms:W3CDTF">2021-12-31T04:30:26Z</dcterms:modified>
</cp:coreProperties>
</file>